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3" r:id="rId3"/>
    <p:sldId id="257" r:id="rId4"/>
    <p:sldId id="259" r:id="rId5"/>
    <p:sldId id="260" r:id="rId6"/>
    <p:sldId id="261" r:id="rId7"/>
    <p:sldId id="262" r:id="rId8"/>
  </p:sldIdLst>
  <p:sldSz cx="18288000" cy="10287000"/>
  <p:notesSz cx="6858000" cy="9144000"/>
  <p:embeddedFontLst>
    <p:embeddedFont>
      <p:font typeface="Codec Pro Ultra-Bold" pitchFamily="2" charset="0"/>
      <p:regular r:id="rId9"/>
      <p:bold r:id="rId10"/>
    </p:embeddedFont>
    <p:embeddedFont>
      <p:font typeface="Inter Bold" panose="020B0802030000000004" pitchFamily="34" charset="0"/>
      <p:regular r:id="rId11"/>
      <p:bold r:id="rId12"/>
    </p:embeddedFont>
    <p:embeddedFont>
      <p:font typeface="Inter Heavy" panose="02000503000000020004" pitchFamily="2" charset="0"/>
      <p:regular r:id="rId13"/>
      <p:bold r:id="rId14"/>
    </p:embeddedFont>
    <p:embeddedFont>
      <p:font typeface="Open Sans" panose="020B0606030504020204" pitchFamily="34" charset="0"/>
      <p:regular r:id="rId15"/>
      <p:bold r:id="rId16"/>
      <p:italic r:id="rId17"/>
      <p:boldItalic r:id="rId18"/>
    </p:embeddedFont>
    <p:embeddedFont>
      <p:font typeface="Open Sans Bold" pitchFamily="2" charset="0"/>
      <p:regular r:id="rId19"/>
      <p:bold r:id="rId20"/>
    </p:embeddedFont>
    <p:embeddedFont>
      <p:font typeface="Open Sans Italics" pitchFamily="2" charset="0"/>
      <p:regular r:id="rId21"/>
      <p:italic r:id="rId22"/>
    </p:embeddedFont>
    <p:embeddedFont>
      <p:font typeface="Open Sans Semi-Bold" pitchFamily="2" charset="0"/>
      <p:regular r:id="rId23"/>
      <p:bold r:id="rId24"/>
    </p:embeddedFont>
    <p:embeddedFont>
      <p:font typeface="Open Sauce" pitchFamily="2" charset="77"/>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7" autoAdjust="0"/>
    <p:restoredTop sz="94589" autoAdjust="0"/>
  </p:normalViewPr>
  <p:slideViewPr>
    <p:cSldViewPr>
      <p:cViewPr varScale="1">
        <p:scale>
          <a:sx n="70" d="100"/>
          <a:sy n="70" d="100"/>
        </p:scale>
        <p:origin x="256" y="4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74658" y="8190595"/>
            <a:ext cx="16138684" cy="0"/>
          </a:xfrm>
          <a:prstGeom prst="line">
            <a:avLst/>
          </a:prstGeom>
          <a:ln w="38100" cap="flat">
            <a:solidFill>
              <a:srgbClr val="AC213D"/>
            </a:solidFill>
            <a:prstDash val="solid"/>
            <a:headEnd type="none" w="sm" len="sm"/>
            <a:tailEnd type="none" w="sm" len="sm"/>
          </a:ln>
        </p:spPr>
        <p:txBody>
          <a:bodyPr/>
          <a:lstStyle/>
          <a:p>
            <a:endParaRPr lang="en-US"/>
          </a:p>
        </p:txBody>
      </p:sp>
      <p:sp>
        <p:nvSpPr>
          <p:cNvPr id="3" name="TextBox 3"/>
          <p:cNvSpPr txBox="1"/>
          <p:nvPr/>
        </p:nvSpPr>
        <p:spPr>
          <a:xfrm>
            <a:off x="5264029" y="3425312"/>
            <a:ext cx="7759942" cy="1313249"/>
          </a:xfrm>
          <a:prstGeom prst="rect">
            <a:avLst/>
          </a:prstGeom>
        </p:spPr>
        <p:txBody>
          <a:bodyPr lIns="0" tIns="0" rIns="0" bIns="0" rtlCol="0" anchor="t">
            <a:spAutoFit/>
          </a:bodyPr>
          <a:lstStyle/>
          <a:p>
            <a:pPr algn="l">
              <a:lnSpc>
                <a:spcPts val="10695"/>
              </a:lnSpc>
            </a:pPr>
            <a:r>
              <a:rPr lang="en-US" sz="7639" b="1">
                <a:solidFill>
                  <a:srgbClr val="140D16"/>
                </a:solidFill>
                <a:latin typeface="Inter Bold"/>
                <a:ea typeface="Inter Bold"/>
                <a:cs typeface="Inter Bold"/>
                <a:sym typeface="Inter Bold"/>
              </a:rPr>
              <a:t>PROJECT TITLE</a:t>
            </a:r>
          </a:p>
        </p:txBody>
      </p:sp>
      <p:sp>
        <p:nvSpPr>
          <p:cNvPr id="6" name="TextBox 6"/>
          <p:cNvSpPr txBox="1"/>
          <p:nvPr/>
        </p:nvSpPr>
        <p:spPr>
          <a:xfrm>
            <a:off x="6648952" y="5105400"/>
            <a:ext cx="4990096" cy="396240"/>
          </a:xfrm>
          <a:prstGeom prst="rect">
            <a:avLst/>
          </a:prstGeom>
        </p:spPr>
        <p:txBody>
          <a:bodyPr lIns="0" tIns="0" rIns="0" bIns="0" rtlCol="0" anchor="t">
            <a:spAutoFit/>
          </a:bodyPr>
          <a:lstStyle/>
          <a:p>
            <a:pPr marL="0" lvl="0" indent="0" algn="l">
              <a:lnSpc>
                <a:spcPts val="3359"/>
              </a:lnSpc>
            </a:pPr>
            <a:r>
              <a:rPr lang="en-US" sz="2400" b="1" spc="177">
                <a:solidFill>
                  <a:srgbClr val="28232A"/>
                </a:solidFill>
                <a:latin typeface="Open Sans Semi-Bold"/>
                <a:ea typeface="Open Sans Semi-Bold"/>
                <a:cs typeface="Open Sans Semi-Bold"/>
                <a:sym typeface="Open Sans Semi-Bold"/>
              </a:rPr>
              <a:t>SUBTITLE OF PRESENTATION</a:t>
            </a:r>
          </a:p>
        </p:txBody>
      </p:sp>
      <p:pic>
        <p:nvPicPr>
          <p:cNvPr id="8" name="Picture 7" descr="A close-up of a logo&#10;&#10;AI-generated content may be incorrect.">
            <a:extLst>
              <a:ext uri="{FF2B5EF4-FFF2-40B4-BE49-F238E27FC236}">
                <a16:creationId xmlns:a16="http://schemas.microsoft.com/office/drawing/2014/main" id="{47DE3C04-BD9E-7AAC-5F3A-8C4A836EF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6815" y="8358629"/>
            <a:ext cx="4418559" cy="14436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03A58-8743-F1AE-B912-DB1605A27911}"/>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F20A0A50-6EF3-BC8D-B658-9F9B0B85DE33}"/>
              </a:ext>
            </a:extLst>
          </p:cNvPr>
          <p:cNvSpPr/>
          <p:nvPr/>
        </p:nvSpPr>
        <p:spPr>
          <a:xfrm>
            <a:off x="1074658" y="8190595"/>
            <a:ext cx="16138684" cy="0"/>
          </a:xfrm>
          <a:prstGeom prst="line">
            <a:avLst/>
          </a:prstGeom>
          <a:ln w="38100" cap="flat">
            <a:solidFill>
              <a:schemeClr val="tx1"/>
            </a:solidFill>
            <a:prstDash val="solid"/>
            <a:headEnd type="none" w="sm" len="sm"/>
            <a:tailEnd type="none" w="sm" len="sm"/>
          </a:ln>
        </p:spPr>
        <p:txBody>
          <a:bodyPr/>
          <a:lstStyle/>
          <a:p>
            <a:endParaRPr lang="en-US"/>
          </a:p>
        </p:txBody>
      </p:sp>
      <p:sp>
        <p:nvSpPr>
          <p:cNvPr id="3" name="TextBox 3">
            <a:extLst>
              <a:ext uri="{FF2B5EF4-FFF2-40B4-BE49-F238E27FC236}">
                <a16:creationId xmlns:a16="http://schemas.microsoft.com/office/drawing/2014/main" id="{B198DB2D-CF0C-427C-B587-6DE47CF87F78}"/>
              </a:ext>
            </a:extLst>
          </p:cNvPr>
          <p:cNvSpPr txBox="1"/>
          <p:nvPr/>
        </p:nvSpPr>
        <p:spPr>
          <a:xfrm>
            <a:off x="5264029" y="3425312"/>
            <a:ext cx="7759942" cy="1313249"/>
          </a:xfrm>
          <a:prstGeom prst="rect">
            <a:avLst/>
          </a:prstGeom>
        </p:spPr>
        <p:txBody>
          <a:bodyPr lIns="0" tIns="0" rIns="0" bIns="0" rtlCol="0" anchor="t">
            <a:spAutoFit/>
          </a:bodyPr>
          <a:lstStyle/>
          <a:p>
            <a:pPr algn="l">
              <a:lnSpc>
                <a:spcPts val="10695"/>
              </a:lnSpc>
            </a:pPr>
            <a:r>
              <a:rPr lang="en-US" sz="7639" b="1">
                <a:solidFill>
                  <a:srgbClr val="140D16"/>
                </a:solidFill>
                <a:latin typeface="Inter Bold"/>
                <a:ea typeface="Inter Bold"/>
                <a:cs typeface="Inter Bold"/>
                <a:sym typeface="Inter Bold"/>
              </a:rPr>
              <a:t>PROJECT TITLE</a:t>
            </a:r>
          </a:p>
        </p:txBody>
      </p:sp>
      <p:sp>
        <p:nvSpPr>
          <p:cNvPr id="6" name="TextBox 6">
            <a:extLst>
              <a:ext uri="{FF2B5EF4-FFF2-40B4-BE49-F238E27FC236}">
                <a16:creationId xmlns:a16="http://schemas.microsoft.com/office/drawing/2014/main" id="{EC2F1C21-C616-4AAA-C290-7B68779CBD13}"/>
              </a:ext>
            </a:extLst>
          </p:cNvPr>
          <p:cNvSpPr txBox="1"/>
          <p:nvPr/>
        </p:nvSpPr>
        <p:spPr>
          <a:xfrm>
            <a:off x="6648952" y="5105400"/>
            <a:ext cx="4990096" cy="396240"/>
          </a:xfrm>
          <a:prstGeom prst="rect">
            <a:avLst/>
          </a:prstGeom>
        </p:spPr>
        <p:txBody>
          <a:bodyPr lIns="0" tIns="0" rIns="0" bIns="0" rtlCol="0" anchor="t">
            <a:spAutoFit/>
          </a:bodyPr>
          <a:lstStyle/>
          <a:p>
            <a:pPr marL="0" lvl="0" indent="0" algn="l">
              <a:lnSpc>
                <a:spcPts val="3359"/>
              </a:lnSpc>
            </a:pPr>
            <a:r>
              <a:rPr lang="en-US" sz="2400" b="1" spc="177">
                <a:solidFill>
                  <a:srgbClr val="28232A"/>
                </a:solidFill>
                <a:latin typeface="Open Sans Semi-Bold"/>
                <a:ea typeface="Open Sans Semi-Bold"/>
                <a:cs typeface="Open Sans Semi-Bold"/>
                <a:sym typeface="Open Sans Semi-Bold"/>
              </a:rPr>
              <a:t>SUBTITLE OF PRESENTATION</a:t>
            </a:r>
          </a:p>
        </p:txBody>
      </p:sp>
      <p:pic>
        <p:nvPicPr>
          <p:cNvPr id="4" name="Picture 3" descr="A black and white logo&#10;&#10;AI-generated content may be incorrect.">
            <a:extLst>
              <a:ext uri="{FF2B5EF4-FFF2-40B4-BE49-F238E27FC236}">
                <a16:creationId xmlns:a16="http://schemas.microsoft.com/office/drawing/2014/main" id="{A84E7D59-2851-BAD0-2BB4-E93DA90ED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3399" y="8454184"/>
            <a:ext cx="4812201" cy="2706863"/>
          </a:xfrm>
          <a:prstGeom prst="rect">
            <a:avLst/>
          </a:prstGeom>
        </p:spPr>
      </p:pic>
      <p:pic>
        <p:nvPicPr>
          <p:cNvPr id="10" name="Picture 9" descr="A black background with a black square&#10;&#10;AI-generated content may be incorrect.">
            <a:extLst>
              <a:ext uri="{FF2B5EF4-FFF2-40B4-BE49-F238E27FC236}">
                <a16:creationId xmlns:a16="http://schemas.microsoft.com/office/drawing/2014/main" id="{B9CDAC34-D333-AEE8-BFBF-86EEF9B8B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2483" y="8454184"/>
            <a:ext cx="4486099" cy="1313249"/>
          </a:xfrm>
          <a:prstGeom prst="rect">
            <a:avLst/>
          </a:prstGeom>
        </p:spPr>
      </p:pic>
    </p:spTree>
    <p:extLst>
      <p:ext uri="{BB962C8B-B14F-4D97-AF65-F5344CB8AC3E}">
        <p14:creationId xmlns:p14="http://schemas.microsoft.com/office/powerpoint/2010/main" val="3482968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74658" y="8190595"/>
            <a:ext cx="16138684" cy="0"/>
          </a:xfrm>
          <a:prstGeom prst="line">
            <a:avLst/>
          </a:prstGeom>
          <a:ln w="38100" cap="flat">
            <a:solidFill>
              <a:srgbClr val="AC213D"/>
            </a:solidFill>
            <a:prstDash val="solid"/>
            <a:headEnd type="none" w="sm" len="sm"/>
            <a:tailEnd type="none" w="sm" len="sm"/>
          </a:ln>
        </p:spPr>
        <p:txBody>
          <a:bodyPr/>
          <a:lstStyle/>
          <a:p>
            <a:endParaRPr lang="en-US"/>
          </a:p>
        </p:txBody>
      </p:sp>
      <p:sp>
        <p:nvSpPr>
          <p:cNvPr id="3" name="TextBox 3"/>
          <p:cNvSpPr txBox="1"/>
          <p:nvPr/>
        </p:nvSpPr>
        <p:spPr>
          <a:xfrm>
            <a:off x="5956491" y="1114452"/>
            <a:ext cx="6375019" cy="1313249"/>
          </a:xfrm>
          <a:prstGeom prst="rect">
            <a:avLst/>
          </a:prstGeom>
        </p:spPr>
        <p:txBody>
          <a:bodyPr lIns="0" tIns="0" rIns="0" bIns="0" rtlCol="0" anchor="t">
            <a:spAutoFit/>
          </a:bodyPr>
          <a:lstStyle/>
          <a:p>
            <a:pPr algn="l">
              <a:lnSpc>
                <a:spcPts val="10695"/>
              </a:lnSpc>
            </a:pPr>
            <a:r>
              <a:rPr lang="en-US" sz="7639" b="1">
                <a:solidFill>
                  <a:srgbClr val="140D16"/>
                </a:solidFill>
                <a:latin typeface="Inter Bold"/>
                <a:ea typeface="Inter Bold"/>
                <a:cs typeface="Inter Bold"/>
                <a:sym typeface="Inter Bold"/>
              </a:rPr>
              <a:t>DISCLOSURE</a:t>
            </a:r>
          </a:p>
        </p:txBody>
      </p:sp>
      <p:sp>
        <p:nvSpPr>
          <p:cNvPr id="6" name="TextBox 6"/>
          <p:cNvSpPr txBox="1"/>
          <p:nvPr/>
        </p:nvSpPr>
        <p:spPr>
          <a:xfrm>
            <a:off x="3447176" y="3173686"/>
            <a:ext cx="11393649" cy="497840"/>
          </a:xfrm>
          <a:prstGeom prst="rect">
            <a:avLst/>
          </a:prstGeom>
        </p:spPr>
        <p:txBody>
          <a:bodyPr lIns="0" tIns="0" rIns="0" bIns="0" rtlCol="0" anchor="t">
            <a:spAutoFit/>
          </a:bodyPr>
          <a:lstStyle/>
          <a:p>
            <a:pPr marL="0" lvl="0" indent="0" algn="ctr">
              <a:lnSpc>
                <a:spcPts val="4059"/>
              </a:lnSpc>
            </a:pPr>
            <a:r>
              <a:rPr lang="en-US" sz="2899" b="1" spc="214">
                <a:solidFill>
                  <a:srgbClr val="28232A"/>
                </a:solidFill>
                <a:latin typeface="Open Sans Semi-Bold"/>
                <a:ea typeface="Open Sans Semi-Bold"/>
                <a:cs typeface="Open Sans Semi-Bold"/>
                <a:sym typeface="Open Sans Semi-Bold"/>
              </a:rPr>
              <a:t>DECLARE ANY AND ALL CONFLICTS OF INTEREST HERE.</a:t>
            </a:r>
          </a:p>
        </p:txBody>
      </p:sp>
      <p:sp>
        <p:nvSpPr>
          <p:cNvPr id="7" name="TextBox 7"/>
          <p:cNvSpPr txBox="1"/>
          <p:nvPr/>
        </p:nvSpPr>
        <p:spPr>
          <a:xfrm>
            <a:off x="2614265" y="4049458"/>
            <a:ext cx="13059470" cy="3329940"/>
          </a:xfrm>
          <a:prstGeom prst="rect">
            <a:avLst/>
          </a:prstGeom>
        </p:spPr>
        <p:txBody>
          <a:bodyPr lIns="0" tIns="0" rIns="0" bIns="0" rtlCol="0" anchor="t">
            <a:spAutoFit/>
          </a:bodyPr>
          <a:lstStyle/>
          <a:p>
            <a:pPr algn="ctr">
              <a:lnSpc>
                <a:spcPts val="3359"/>
              </a:lnSpc>
            </a:pPr>
            <a:r>
              <a:rPr lang="en-US" sz="2400" i="1" spc="177">
                <a:solidFill>
                  <a:srgbClr val="28232A"/>
                </a:solidFill>
                <a:latin typeface="Open Sans Italics"/>
                <a:ea typeface="Open Sans Italics"/>
                <a:cs typeface="Open Sans Italics"/>
                <a:sym typeface="Open Sans Italics"/>
              </a:rPr>
              <a:t>A CONFLICT OF INTEREST CAN BE REAL OR PERCEIVED.</a:t>
            </a:r>
          </a:p>
          <a:p>
            <a:pPr algn="ctr">
              <a:lnSpc>
                <a:spcPts val="3359"/>
              </a:lnSpc>
            </a:pPr>
            <a:endParaRPr lang="en-US" sz="2400" i="1" spc="177">
              <a:solidFill>
                <a:srgbClr val="28232A"/>
              </a:solidFill>
              <a:latin typeface="Open Sans Italics"/>
              <a:ea typeface="Open Sans Italics"/>
              <a:cs typeface="Open Sans Italics"/>
              <a:sym typeface="Open Sans Italics"/>
            </a:endParaRPr>
          </a:p>
          <a:p>
            <a:pPr algn="ctr">
              <a:lnSpc>
                <a:spcPts val="3359"/>
              </a:lnSpc>
            </a:pPr>
            <a:r>
              <a:rPr lang="en-US" sz="2400" i="1" spc="177">
                <a:solidFill>
                  <a:srgbClr val="28232A"/>
                </a:solidFill>
                <a:latin typeface="Open Sans Italics"/>
                <a:ea typeface="Open Sans Italics"/>
                <a:cs typeface="Open Sans Italics"/>
                <a:sym typeface="Open Sans Italics"/>
              </a:rPr>
              <a:t>THIS PRESENTATION IS A PART OF AN CME ACCREDITED EVENT. Please see page 4 of the RCPS document (Link below) of the National Standard for support of Accredited CPD activities for more details about conflicts of interest.</a:t>
            </a:r>
          </a:p>
          <a:p>
            <a:pPr algn="ctr">
              <a:lnSpc>
                <a:spcPts val="3359"/>
              </a:lnSpc>
            </a:pPr>
            <a:endParaRPr lang="en-US" sz="2400" i="1" spc="177">
              <a:solidFill>
                <a:srgbClr val="28232A"/>
              </a:solidFill>
              <a:latin typeface="Open Sans Italics"/>
              <a:ea typeface="Open Sans Italics"/>
              <a:cs typeface="Open Sans Italics"/>
              <a:sym typeface="Open Sans Italics"/>
            </a:endParaRPr>
          </a:p>
          <a:p>
            <a:pPr marL="0" lvl="0" indent="0" algn="ctr">
              <a:lnSpc>
                <a:spcPts val="3359"/>
              </a:lnSpc>
            </a:pPr>
            <a:r>
              <a:rPr lang="en-US" sz="2400" i="1" spc="177">
                <a:solidFill>
                  <a:srgbClr val="28232A"/>
                </a:solidFill>
                <a:latin typeface="Open Sans Italics"/>
                <a:ea typeface="Open Sans Italics"/>
                <a:cs typeface="Open Sans Italics"/>
                <a:sym typeface="Open Sans Italics"/>
              </a:rPr>
              <a:t>FILE:///USERS/PERCNATIONALCOORDINATOR/DOWNLOADS/NATIONAL-STANDARD-ACCREDITED-ACTIVITES-E%20(2).PDF</a:t>
            </a:r>
          </a:p>
        </p:txBody>
      </p:sp>
      <p:pic>
        <p:nvPicPr>
          <p:cNvPr id="8" name="Picture 7" descr="A close-up of a logo&#10;&#10;AI-generated content may be incorrect.">
            <a:extLst>
              <a:ext uri="{FF2B5EF4-FFF2-40B4-BE49-F238E27FC236}">
                <a16:creationId xmlns:a16="http://schemas.microsoft.com/office/drawing/2014/main" id="{DF591E37-A36B-74F8-F955-55A8A6EB4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0" y="8399558"/>
            <a:ext cx="3686407" cy="12044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AutoShape 2"/>
          <p:cNvSpPr/>
          <p:nvPr/>
        </p:nvSpPr>
        <p:spPr>
          <a:xfrm>
            <a:off x="1074658" y="8563446"/>
            <a:ext cx="16138684" cy="0"/>
          </a:xfrm>
          <a:prstGeom prst="line">
            <a:avLst/>
          </a:prstGeom>
          <a:ln w="38100" cap="flat">
            <a:solidFill>
              <a:srgbClr val="1C5739"/>
            </a:solidFill>
            <a:prstDash val="solid"/>
            <a:headEnd type="none" w="sm" len="sm"/>
            <a:tailEnd type="none" w="sm" len="sm"/>
          </a:ln>
        </p:spPr>
        <p:txBody>
          <a:bodyPr/>
          <a:lstStyle/>
          <a:p>
            <a:endParaRPr lang="en-US"/>
          </a:p>
        </p:txBody>
      </p:sp>
      <p:sp>
        <p:nvSpPr>
          <p:cNvPr id="3" name="TextBox 3"/>
          <p:cNvSpPr txBox="1"/>
          <p:nvPr/>
        </p:nvSpPr>
        <p:spPr>
          <a:xfrm>
            <a:off x="2362200" y="3108311"/>
            <a:ext cx="14166687" cy="2374496"/>
          </a:xfrm>
          <a:prstGeom prst="rect">
            <a:avLst/>
          </a:prstGeom>
        </p:spPr>
        <p:txBody>
          <a:bodyPr lIns="0" tIns="0" rIns="0" bIns="0" rtlCol="0" anchor="t">
            <a:spAutoFit/>
          </a:bodyPr>
          <a:lstStyle/>
          <a:p>
            <a:pPr algn="l">
              <a:lnSpc>
                <a:spcPts val="21600"/>
              </a:lnSpc>
            </a:pPr>
            <a:r>
              <a:rPr lang="en-US" sz="9600" b="1" spc="540" dirty="0">
                <a:solidFill>
                  <a:srgbClr val="231F20"/>
                </a:solidFill>
                <a:latin typeface="Codec Pro Ultra-Bold"/>
                <a:ea typeface="Codec Pro Ultra-Bold"/>
                <a:cs typeface="Codec Pro Ultra-Bold"/>
                <a:sym typeface="Codec Pro Ultra-Bold"/>
              </a:rPr>
              <a:t>thank you</a:t>
            </a:r>
          </a:p>
        </p:txBody>
      </p:sp>
      <p:sp>
        <p:nvSpPr>
          <p:cNvPr id="4" name="TextBox 4"/>
          <p:cNvSpPr txBox="1"/>
          <p:nvPr/>
        </p:nvSpPr>
        <p:spPr>
          <a:xfrm>
            <a:off x="1074658" y="9203706"/>
            <a:ext cx="2012164" cy="300355"/>
          </a:xfrm>
          <a:prstGeom prst="rect">
            <a:avLst/>
          </a:prstGeom>
        </p:spPr>
        <p:txBody>
          <a:bodyPr lIns="0" tIns="0" rIns="0" bIns="0" rtlCol="0" anchor="t">
            <a:spAutoFit/>
          </a:bodyPr>
          <a:lstStyle/>
          <a:p>
            <a:pPr marL="0" lvl="0" indent="0" algn="just">
              <a:lnSpc>
                <a:spcPts val="2479"/>
              </a:lnSpc>
            </a:pPr>
            <a:r>
              <a:rPr lang="en-US" sz="1599" spc="156">
                <a:solidFill>
                  <a:srgbClr val="231F20"/>
                </a:solidFill>
                <a:latin typeface="Open Sauce"/>
                <a:ea typeface="Open Sauce"/>
                <a:cs typeface="Open Sauce"/>
                <a:sym typeface="Open Sauce"/>
              </a:rPr>
              <a:t>+123-456-7890 </a:t>
            </a:r>
          </a:p>
        </p:txBody>
      </p:sp>
      <p:sp>
        <p:nvSpPr>
          <p:cNvPr id="5" name="TextBox 5"/>
          <p:cNvSpPr txBox="1"/>
          <p:nvPr/>
        </p:nvSpPr>
        <p:spPr>
          <a:xfrm>
            <a:off x="1074658" y="8872078"/>
            <a:ext cx="2012164" cy="300355"/>
          </a:xfrm>
          <a:prstGeom prst="rect">
            <a:avLst/>
          </a:prstGeom>
        </p:spPr>
        <p:txBody>
          <a:bodyPr lIns="0" tIns="0" rIns="0" bIns="0" rtlCol="0" anchor="t">
            <a:spAutoFit/>
          </a:bodyPr>
          <a:lstStyle/>
          <a:p>
            <a:pPr marL="0" lvl="0" indent="0" algn="just">
              <a:lnSpc>
                <a:spcPts val="2479"/>
              </a:lnSpc>
            </a:pPr>
            <a:r>
              <a:rPr lang="en-US" sz="1599" spc="156">
                <a:solidFill>
                  <a:srgbClr val="231F20"/>
                </a:solidFill>
                <a:latin typeface="Open Sauce"/>
                <a:ea typeface="Open Sauce"/>
                <a:cs typeface="Open Sauce"/>
                <a:sym typeface="Open Sauce"/>
              </a:rPr>
              <a:t>Telephone</a:t>
            </a:r>
          </a:p>
        </p:txBody>
      </p:sp>
      <p:sp>
        <p:nvSpPr>
          <p:cNvPr id="6" name="TextBox 6"/>
          <p:cNvSpPr txBox="1"/>
          <p:nvPr/>
        </p:nvSpPr>
        <p:spPr>
          <a:xfrm>
            <a:off x="3575225" y="9222756"/>
            <a:ext cx="2725663" cy="492398"/>
          </a:xfrm>
          <a:prstGeom prst="rect">
            <a:avLst/>
          </a:prstGeom>
        </p:spPr>
        <p:txBody>
          <a:bodyPr lIns="0" tIns="0" rIns="0" bIns="0" rtlCol="0" anchor="t">
            <a:spAutoFit/>
          </a:bodyPr>
          <a:lstStyle/>
          <a:p>
            <a:pPr algn="just">
              <a:lnSpc>
                <a:spcPts val="2094"/>
              </a:lnSpc>
            </a:pPr>
            <a:r>
              <a:rPr lang="en-US" sz="1350" spc="132">
                <a:solidFill>
                  <a:srgbClr val="231F20"/>
                </a:solidFill>
                <a:latin typeface="Open Sauce"/>
                <a:ea typeface="Open Sauce"/>
                <a:cs typeface="Open Sauce"/>
                <a:sym typeface="Open Sauce"/>
              </a:rPr>
              <a:t>123 Anywhere St., Any City, </a:t>
            </a:r>
          </a:p>
          <a:p>
            <a:pPr marL="0" lvl="0" indent="0" algn="just">
              <a:lnSpc>
                <a:spcPts val="2094"/>
              </a:lnSpc>
            </a:pPr>
            <a:r>
              <a:rPr lang="en-US" sz="1350" spc="132">
                <a:solidFill>
                  <a:srgbClr val="231F20"/>
                </a:solidFill>
                <a:latin typeface="Open Sauce"/>
                <a:ea typeface="Open Sauce"/>
                <a:cs typeface="Open Sauce"/>
                <a:sym typeface="Open Sauce"/>
              </a:rPr>
              <a:t>ST 12345 </a:t>
            </a:r>
          </a:p>
        </p:txBody>
      </p:sp>
      <p:sp>
        <p:nvSpPr>
          <p:cNvPr id="7" name="TextBox 7"/>
          <p:cNvSpPr txBox="1"/>
          <p:nvPr/>
        </p:nvSpPr>
        <p:spPr>
          <a:xfrm>
            <a:off x="6824763" y="9203706"/>
            <a:ext cx="2868747" cy="292164"/>
          </a:xfrm>
          <a:prstGeom prst="rect">
            <a:avLst/>
          </a:prstGeom>
        </p:spPr>
        <p:txBody>
          <a:bodyPr lIns="0" tIns="0" rIns="0" bIns="0" rtlCol="0" anchor="t">
            <a:spAutoFit/>
          </a:bodyPr>
          <a:lstStyle/>
          <a:p>
            <a:pPr marL="0" lvl="0" indent="0" algn="just">
              <a:lnSpc>
                <a:spcPts val="2433"/>
              </a:lnSpc>
            </a:pPr>
            <a:r>
              <a:rPr lang="en-US" sz="1569" spc="153">
                <a:solidFill>
                  <a:srgbClr val="231F20"/>
                </a:solidFill>
                <a:latin typeface="Open Sauce"/>
                <a:ea typeface="Open Sauce"/>
                <a:cs typeface="Open Sauce"/>
                <a:sym typeface="Open Sauce"/>
              </a:rPr>
              <a:t>www.reallygreatsite.com </a:t>
            </a:r>
          </a:p>
        </p:txBody>
      </p:sp>
      <p:sp>
        <p:nvSpPr>
          <p:cNvPr id="8" name="TextBox 8"/>
          <p:cNvSpPr txBox="1"/>
          <p:nvPr/>
        </p:nvSpPr>
        <p:spPr>
          <a:xfrm>
            <a:off x="3575225" y="8872078"/>
            <a:ext cx="2725663" cy="300355"/>
          </a:xfrm>
          <a:prstGeom prst="rect">
            <a:avLst/>
          </a:prstGeom>
        </p:spPr>
        <p:txBody>
          <a:bodyPr lIns="0" tIns="0" rIns="0" bIns="0" rtlCol="0" anchor="t">
            <a:spAutoFit/>
          </a:bodyPr>
          <a:lstStyle/>
          <a:p>
            <a:pPr marL="0" lvl="0" indent="0" algn="just">
              <a:lnSpc>
                <a:spcPts val="2479"/>
              </a:lnSpc>
            </a:pPr>
            <a:r>
              <a:rPr lang="en-US" sz="1599" spc="156">
                <a:solidFill>
                  <a:srgbClr val="231F20"/>
                </a:solidFill>
                <a:latin typeface="Open Sauce"/>
                <a:ea typeface="Open Sauce"/>
                <a:cs typeface="Open Sauce"/>
                <a:sym typeface="Open Sauce"/>
              </a:rPr>
              <a:t>Address</a:t>
            </a:r>
          </a:p>
        </p:txBody>
      </p:sp>
      <p:sp>
        <p:nvSpPr>
          <p:cNvPr id="9" name="TextBox 9"/>
          <p:cNvSpPr txBox="1"/>
          <p:nvPr/>
        </p:nvSpPr>
        <p:spPr>
          <a:xfrm>
            <a:off x="6824763" y="8872078"/>
            <a:ext cx="2868747" cy="300355"/>
          </a:xfrm>
          <a:prstGeom prst="rect">
            <a:avLst/>
          </a:prstGeom>
        </p:spPr>
        <p:txBody>
          <a:bodyPr lIns="0" tIns="0" rIns="0" bIns="0" rtlCol="0" anchor="t">
            <a:spAutoFit/>
          </a:bodyPr>
          <a:lstStyle/>
          <a:p>
            <a:pPr marL="0" lvl="0" indent="0" algn="just">
              <a:lnSpc>
                <a:spcPts val="2479"/>
              </a:lnSpc>
            </a:pPr>
            <a:r>
              <a:rPr lang="en-US" sz="1599" spc="156">
                <a:solidFill>
                  <a:srgbClr val="231F20"/>
                </a:solidFill>
                <a:latin typeface="Open Sauce"/>
                <a:ea typeface="Open Sauce"/>
                <a:cs typeface="Open Sauce"/>
                <a:sym typeface="Open Sauce"/>
              </a:rPr>
              <a:t>Website</a:t>
            </a:r>
          </a:p>
        </p:txBody>
      </p:sp>
      <p:sp>
        <p:nvSpPr>
          <p:cNvPr id="10" name="TextBox 10"/>
          <p:cNvSpPr txBox="1"/>
          <p:nvPr/>
        </p:nvSpPr>
        <p:spPr>
          <a:xfrm>
            <a:off x="14344595" y="8862553"/>
            <a:ext cx="2868747" cy="368301"/>
          </a:xfrm>
          <a:prstGeom prst="rect">
            <a:avLst/>
          </a:prstGeom>
        </p:spPr>
        <p:txBody>
          <a:bodyPr lIns="0" tIns="0" rIns="0" bIns="0" rtlCol="0" anchor="t">
            <a:spAutoFit/>
          </a:bodyPr>
          <a:lstStyle/>
          <a:p>
            <a:pPr marL="0" lvl="0" indent="0" algn="r">
              <a:lnSpc>
                <a:spcPts val="3099"/>
              </a:lnSpc>
            </a:pPr>
            <a:r>
              <a:rPr lang="en-US" sz="1999" spc="195" dirty="0">
                <a:solidFill>
                  <a:srgbClr val="231F20"/>
                </a:solidFill>
                <a:latin typeface="Open Sauce"/>
                <a:ea typeface="Open Sauce"/>
                <a:cs typeface="Open Sauce"/>
                <a:sym typeface="Open Sauce"/>
              </a:rPr>
              <a:t>December 2024</a:t>
            </a:r>
          </a:p>
        </p:txBody>
      </p:sp>
      <p:sp>
        <p:nvSpPr>
          <p:cNvPr id="11" name="TextBox 11"/>
          <p:cNvSpPr txBox="1"/>
          <p:nvPr/>
        </p:nvSpPr>
        <p:spPr>
          <a:xfrm>
            <a:off x="2534345" y="5498443"/>
            <a:ext cx="8069342" cy="490855"/>
          </a:xfrm>
          <a:prstGeom prst="rect">
            <a:avLst/>
          </a:prstGeom>
        </p:spPr>
        <p:txBody>
          <a:bodyPr lIns="0" tIns="0" rIns="0" bIns="0" rtlCol="0" anchor="t">
            <a:spAutoFit/>
          </a:bodyPr>
          <a:lstStyle/>
          <a:p>
            <a:pPr marL="0" lvl="0" indent="0" algn="l">
              <a:lnSpc>
                <a:spcPts val="3919"/>
              </a:lnSpc>
            </a:pPr>
            <a:r>
              <a:rPr lang="en-US" sz="2799" spc="274">
                <a:solidFill>
                  <a:srgbClr val="231F20"/>
                </a:solidFill>
                <a:latin typeface="Open Sauce"/>
                <a:ea typeface="Open Sauce"/>
                <a:cs typeface="Open Sauce"/>
                <a:sym typeface="Open Sauce"/>
              </a:rPr>
              <a:t>for your attention</a:t>
            </a:r>
          </a:p>
        </p:txBody>
      </p:sp>
      <p:pic>
        <p:nvPicPr>
          <p:cNvPr id="13" name="Picture 12" descr="A close-up of a logo&#10;&#10;AI-generated content may be incorrect.">
            <a:extLst>
              <a:ext uri="{FF2B5EF4-FFF2-40B4-BE49-F238E27FC236}">
                <a16:creationId xmlns:a16="http://schemas.microsoft.com/office/drawing/2014/main" id="{5AD12A4B-A05C-1E0A-BA9C-54CF53ABC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738304"/>
            <a:ext cx="5867612" cy="19171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70195" y="0"/>
            <a:ext cx="5017805" cy="10287000"/>
            <a:chOff x="0" y="0"/>
            <a:chExt cx="1321562" cy="2709333"/>
          </a:xfrm>
        </p:grpSpPr>
        <p:sp>
          <p:nvSpPr>
            <p:cNvPr id="3" name="Freeform 3"/>
            <p:cNvSpPr/>
            <p:nvPr/>
          </p:nvSpPr>
          <p:spPr>
            <a:xfrm>
              <a:off x="0" y="0"/>
              <a:ext cx="1321562" cy="2709333"/>
            </a:xfrm>
            <a:custGeom>
              <a:avLst/>
              <a:gdLst/>
              <a:ahLst/>
              <a:cxnLst/>
              <a:rect l="l" t="t" r="r" b="b"/>
              <a:pathLst>
                <a:path w="1321562" h="2709333">
                  <a:moveTo>
                    <a:pt x="0" y="0"/>
                  </a:moveTo>
                  <a:lnTo>
                    <a:pt x="1321562" y="0"/>
                  </a:lnTo>
                  <a:lnTo>
                    <a:pt x="1321562" y="2709333"/>
                  </a:lnTo>
                  <a:lnTo>
                    <a:pt x="0" y="2709333"/>
                  </a:lnTo>
                  <a:close/>
                </a:path>
              </a:pathLst>
            </a:custGeom>
            <a:solidFill>
              <a:srgbClr val="140D16"/>
            </a:solidFill>
          </p:spPr>
          <p:txBody>
            <a:bodyPr/>
            <a:lstStyle/>
            <a:p>
              <a:endParaRPr lang="en-US"/>
            </a:p>
          </p:txBody>
        </p:sp>
        <p:sp>
          <p:nvSpPr>
            <p:cNvPr id="4" name="TextBox 4"/>
            <p:cNvSpPr txBox="1"/>
            <p:nvPr/>
          </p:nvSpPr>
          <p:spPr>
            <a:xfrm>
              <a:off x="0" y="-47625"/>
              <a:ext cx="1321562" cy="2756958"/>
            </a:xfrm>
            <a:prstGeom prst="rect">
              <a:avLst/>
            </a:prstGeom>
          </p:spPr>
          <p:txBody>
            <a:bodyPr lIns="50800" tIns="50800" rIns="50800" bIns="50800" rtlCol="0" anchor="ctr"/>
            <a:lstStyle/>
            <a:p>
              <a:pPr algn="ctr">
                <a:lnSpc>
                  <a:spcPts val="2479"/>
                </a:lnSpc>
              </a:pPr>
              <a:endParaRPr/>
            </a:p>
          </p:txBody>
        </p:sp>
      </p:grpSp>
      <p:grpSp>
        <p:nvGrpSpPr>
          <p:cNvPr id="5" name="Group 5"/>
          <p:cNvGrpSpPr/>
          <p:nvPr/>
        </p:nvGrpSpPr>
        <p:grpSpPr>
          <a:xfrm>
            <a:off x="11895342" y="523228"/>
            <a:ext cx="5363958" cy="8015678"/>
            <a:chOff x="0" y="0"/>
            <a:chExt cx="7151943" cy="10687570"/>
          </a:xfrm>
        </p:grpSpPr>
        <p:pic>
          <p:nvPicPr>
            <p:cNvPr id="6" name="Picture 6"/>
            <p:cNvPicPr>
              <a:picLocks noChangeAspect="1"/>
            </p:cNvPicPr>
            <p:nvPr/>
          </p:nvPicPr>
          <p:blipFill>
            <a:blip r:embed="rId2"/>
            <a:srcRect l="28407" r="27008"/>
            <a:stretch>
              <a:fillRect/>
            </a:stretch>
          </p:blipFill>
          <p:spPr>
            <a:xfrm>
              <a:off x="0" y="0"/>
              <a:ext cx="7151943" cy="10687570"/>
            </a:xfrm>
            <a:prstGeom prst="rect">
              <a:avLst/>
            </a:prstGeom>
          </p:spPr>
        </p:pic>
      </p:grpSp>
      <p:sp>
        <p:nvSpPr>
          <p:cNvPr id="7" name="TextBox 7"/>
          <p:cNvSpPr txBox="1"/>
          <p:nvPr/>
        </p:nvSpPr>
        <p:spPr>
          <a:xfrm>
            <a:off x="1028700" y="4237269"/>
            <a:ext cx="9882968" cy="4220337"/>
          </a:xfrm>
          <a:prstGeom prst="rect">
            <a:avLst/>
          </a:prstGeom>
        </p:spPr>
        <p:txBody>
          <a:bodyPr lIns="0" tIns="0" rIns="0" bIns="0" rtlCol="0" anchor="t">
            <a:spAutoFit/>
          </a:bodyPr>
          <a:lstStyle/>
          <a:p>
            <a:pPr algn="just">
              <a:lnSpc>
                <a:spcPts val="4224"/>
              </a:lnSpc>
            </a:pPr>
            <a:r>
              <a:rPr lang="en-US" sz="2400" spc="96">
                <a:solidFill>
                  <a:srgbClr val="28232A"/>
                </a:solidFill>
                <a:latin typeface="Open Sans"/>
                <a:ea typeface="Open Sans"/>
                <a:cs typeface="Open Sans"/>
                <a:sym typeface="Open Sans"/>
              </a:rPr>
              <a:t>At Thynk Unlimited, we believe in the transformative power of compelling storytelling, data-driven strategies, and cutting-edge creativity. Our mission is simple: to empower businesses with strategic marketing solutions that not only elevate brand visibility but also drive tangible growth and success.</a:t>
            </a:r>
          </a:p>
          <a:p>
            <a:pPr algn="just">
              <a:lnSpc>
                <a:spcPts val="4224"/>
              </a:lnSpc>
            </a:pPr>
            <a:endParaRPr lang="en-US" sz="2400" spc="96">
              <a:solidFill>
                <a:srgbClr val="28232A"/>
              </a:solidFill>
              <a:latin typeface="Open Sans"/>
              <a:ea typeface="Open Sans"/>
              <a:cs typeface="Open Sans"/>
              <a:sym typeface="Open Sans"/>
            </a:endParaRPr>
          </a:p>
          <a:p>
            <a:pPr marL="0" lvl="0" indent="0" algn="just">
              <a:lnSpc>
                <a:spcPts val="4224"/>
              </a:lnSpc>
            </a:pPr>
            <a:r>
              <a:rPr lang="en-US" sz="2400" spc="96">
                <a:solidFill>
                  <a:srgbClr val="28232A"/>
                </a:solidFill>
                <a:latin typeface="Open Sans"/>
                <a:ea typeface="Open Sans"/>
                <a:cs typeface="Open Sans"/>
                <a:sym typeface="Open Sans"/>
              </a:rPr>
              <a:t>What sets us apart is not just our expertise but our commitment to understanding the unique DNA of each client.</a:t>
            </a:r>
          </a:p>
        </p:txBody>
      </p:sp>
      <p:sp>
        <p:nvSpPr>
          <p:cNvPr id="9" name="TextBox 9"/>
          <p:cNvSpPr txBox="1"/>
          <p:nvPr/>
        </p:nvSpPr>
        <p:spPr>
          <a:xfrm>
            <a:off x="1028700" y="1727613"/>
            <a:ext cx="7158103" cy="994410"/>
          </a:xfrm>
          <a:prstGeom prst="rect">
            <a:avLst/>
          </a:prstGeom>
        </p:spPr>
        <p:txBody>
          <a:bodyPr lIns="0" tIns="0" rIns="0" bIns="0" rtlCol="0" anchor="t">
            <a:spAutoFit/>
          </a:bodyPr>
          <a:lstStyle/>
          <a:p>
            <a:pPr algn="l">
              <a:lnSpc>
                <a:spcPts val="7560"/>
              </a:lnSpc>
            </a:pPr>
            <a:r>
              <a:rPr lang="en-US" sz="7200" b="1">
                <a:solidFill>
                  <a:srgbClr val="140D16"/>
                </a:solidFill>
                <a:latin typeface="Inter Bold"/>
                <a:ea typeface="Inter Bold"/>
                <a:cs typeface="Inter Bold"/>
                <a:sym typeface="Inter Bold"/>
              </a:rPr>
              <a:t>ADDITIONAL</a:t>
            </a:r>
          </a:p>
        </p:txBody>
      </p:sp>
      <p:sp>
        <p:nvSpPr>
          <p:cNvPr id="10" name="TextBox 10"/>
          <p:cNvSpPr txBox="1"/>
          <p:nvPr/>
        </p:nvSpPr>
        <p:spPr>
          <a:xfrm>
            <a:off x="1028700" y="2683923"/>
            <a:ext cx="6818840" cy="396240"/>
          </a:xfrm>
          <a:prstGeom prst="rect">
            <a:avLst/>
          </a:prstGeom>
        </p:spPr>
        <p:txBody>
          <a:bodyPr lIns="0" tIns="0" rIns="0" bIns="0" rtlCol="0" anchor="t">
            <a:spAutoFit/>
          </a:bodyPr>
          <a:lstStyle/>
          <a:p>
            <a:pPr marL="0" lvl="0" indent="0" algn="l">
              <a:lnSpc>
                <a:spcPts val="3359"/>
              </a:lnSpc>
            </a:pPr>
            <a:r>
              <a:rPr lang="en-US" sz="2400" b="1" spc="177">
                <a:solidFill>
                  <a:srgbClr val="28232A"/>
                </a:solidFill>
                <a:latin typeface="Open Sans Semi-Bold"/>
                <a:ea typeface="Open Sans Semi-Bold"/>
                <a:cs typeface="Open Sans Semi-Bold"/>
                <a:sym typeface="Open Sans Semi-Bold"/>
              </a:rPr>
              <a:t>SLIDES FOR USE</a:t>
            </a:r>
          </a:p>
        </p:txBody>
      </p:sp>
      <p:pic>
        <p:nvPicPr>
          <p:cNvPr id="14" name="Picture 13" descr="A black and white logo&#10;&#10;AI-generated content may be incorrect.">
            <a:extLst>
              <a:ext uri="{FF2B5EF4-FFF2-40B4-BE49-F238E27FC236}">
                <a16:creationId xmlns:a16="http://schemas.microsoft.com/office/drawing/2014/main" id="{F4C72E2A-E5B2-95B6-D7F4-BE8D255E1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3399" y="8572500"/>
            <a:ext cx="4812201" cy="27068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634610" y="0"/>
            <a:ext cx="5653390" cy="10287000"/>
            <a:chOff x="0" y="0"/>
            <a:chExt cx="1488959" cy="2709333"/>
          </a:xfrm>
        </p:grpSpPr>
        <p:sp>
          <p:nvSpPr>
            <p:cNvPr id="3" name="Freeform 3"/>
            <p:cNvSpPr/>
            <p:nvPr/>
          </p:nvSpPr>
          <p:spPr>
            <a:xfrm>
              <a:off x="0" y="0"/>
              <a:ext cx="1488959" cy="2709333"/>
            </a:xfrm>
            <a:custGeom>
              <a:avLst/>
              <a:gdLst/>
              <a:ahLst/>
              <a:cxnLst/>
              <a:rect l="l" t="t" r="r" b="b"/>
              <a:pathLst>
                <a:path w="1488959" h="2709333">
                  <a:moveTo>
                    <a:pt x="0" y="0"/>
                  </a:moveTo>
                  <a:lnTo>
                    <a:pt x="1488959" y="0"/>
                  </a:lnTo>
                  <a:lnTo>
                    <a:pt x="1488959" y="2709333"/>
                  </a:lnTo>
                  <a:lnTo>
                    <a:pt x="0" y="2709333"/>
                  </a:lnTo>
                  <a:close/>
                </a:path>
              </a:pathLst>
            </a:custGeom>
            <a:solidFill>
              <a:srgbClr val="9D9EA8"/>
            </a:solidFill>
          </p:spPr>
          <p:txBody>
            <a:bodyPr/>
            <a:lstStyle/>
            <a:p>
              <a:endParaRPr lang="en-US"/>
            </a:p>
          </p:txBody>
        </p:sp>
        <p:sp>
          <p:nvSpPr>
            <p:cNvPr id="4" name="TextBox 4"/>
            <p:cNvSpPr txBox="1"/>
            <p:nvPr/>
          </p:nvSpPr>
          <p:spPr>
            <a:xfrm>
              <a:off x="0" y="-47625"/>
              <a:ext cx="1488959" cy="2756958"/>
            </a:xfrm>
            <a:prstGeom prst="rect">
              <a:avLst/>
            </a:prstGeom>
          </p:spPr>
          <p:txBody>
            <a:bodyPr lIns="50800" tIns="50800" rIns="50800" bIns="50800" rtlCol="0" anchor="ctr"/>
            <a:lstStyle/>
            <a:p>
              <a:pPr algn="ctr">
                <a:lnSpc>
                  <a:spcPts val="2479"/>
                </a:lnSpc>
              </a:pPr>
              <a:endParaRPr/>
            </a:p>
          </p:txBody>
        </p:sp>
      </p:grpSp>
      <p:grpSp>
        <p:nvGrpSpPr>
          <p:cNvPr id="5" name="Group 5"/>
          <p:cNvGrpSpPr/>
          <p:nvPr/>
        </p:nvGrpSpPr>
        <p:grpSpPr>
          <a:xfrm>
            <a:off x="9590495" y="-1909062"/>
            <a:ext cx="7810371" cy="7810371"/>
            <a:chOff x="0" y="0"/>
            <a:chExt cx="6350000" cy="6350000"/>
          </a:xfrm>
        </p:grpSpPr>
        <p:sp>
          <p:nvSpPr>
            <p:cNvPr id="6" name="Freeform 6"/>
            <p:cNvSpPr/>
            <p:nvPr/>
          </p:nvSpPr>
          <p:spPr>
            <a:xfrm>
              <a:off x="0" y="0"/>
              <a:ext cx="6350000" cy="6350000"/>
            </a:xfrm>
            <a:custGeom>
              <a:avLst/>
              <a:gdLst/>
              <a:ahLst/>
              <a:cxnLst/>
              <a:rect l="l" t="t" r="r" b="b"/>
              <a:pathLst>
                <a:path w="6350000" h="6350000">
                  <a:moveTo>
                    <a:pt x="4838700" y="0"/>
                  </a:moveTo>
                  <a:lnTo>
                    <a:pt x="1511300" y="0"/>
                  </a:lnTo>
                  <a:cubicBezTo>
                    <a:pt x="676910" y="0"/>
                    <a:pt x="0" y="676910"/>
                    <a:pt x="0" y="1511300"/>
                  </a:cubicBezTo>
                  <a:lnTo>
                    <a:pt x="0" y="6350000"/>
                  </a:lnTo>
                  <a:lnTo>
                    <a:pt x="4838700" y="6350000"/>
                  </a:lnTo>
                  <a:cubicBezTo>
                    <a:pt x="5673090" y="6350000"/>
                    <a:pt x="6350000" y="5673090"/>
                    <a:pt x="6350000" y="4838700"/>
                  </a:cubicBezTo>
                  <a:lnTo>
                    <a:pt x="6350000" y="0"/>
                  </a:lnTo>
                  <a:lnTo>
                    <a:pt x="4838700" y="0"/>
                  </a:lnTo>
                  <a:close/>
                </a:path>
              </a:pathLst>
            </a:custGeom>
            <a:blipFill>
              <a:blip r:embed="rId2"/>
              <a:stretch>
                <a:fillRect l="-35756" r="-40067"/>
              </a:stretch>
            </a:blipFill>
          </p:spPr>
          <p:txBody>
            <a:bodyPr/>
            <a:lstStyle/>
            <a:p>
              <a:endParaRPr lang="en-US"/>
            </a:p>
          </p:txBody>
        </p:sp>
      </p:grpSp>
      <p:grpSp>
        <p:nvGrpSpPr>
          <p:cNvPr id="7" name="Group 7"/>
          <p:cNvGrpSpPr/>
          <p:nvPr/>
        </p:nvGrpSpPr>
        <p:grpSpPr>
          <a:xfrm>
            <a:off x="839945" y="2796715"/>
            <a:ext cx="877649" cy="87764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232A"/>
            </a:solidFill>
          </p:spPr>
          <p:txBody>
            <a:bodyPr/>
            <a:lstStyle/>
            <a:p>
              <a:endParaRPr lang="en-US"/>
            </a:p>
          </p:txBody>
        </p:sp>
        <p:sp>
          <p:nvSpPr>
            <p:cNvPr id="9" name="TextBox 9"/>
            <p:cNvSpPr txBox="1"/>
            <p:nvPr/>
          </p:nvSpPr>
          <p:spPr>
            <a:xfrm>
              <a:off x="76200" y="19050"/>
              <a:ext cx="660400" cy="717550"/>
            </a:xfrm>
            <a:prstGeom prst="rect">
              <a:avLst/>
            </a:prstGeom>
          </p:spPr>
          <p:txBody>
            <a:bodyPr lIns="44470" tIns="44470" rIns="44470" bIns="44470" rtlCol="0" anchor="ctr"/>
            <a:lstStyle/>
            <a:p>
              <a:pPr algn="ctr">
                <a:lnSpc>
                  <a:spcPts val="4199"/>
                </a:lnSpc>
              </a:pPr>
              <a:r>
                <a:rPr lang="en-US" sz="2999" b="1">
                  <a:solidFill>
                    <a:srgbClr val="FFFFFF"/>
                  </a:solidFill>
                  <a:latin typeface="Inter Bold"/>
                  <a:ea typeface="Inter Bold"/>
                  <a:cs typeface="Inter Bold"/>
                  <a:sym typeface="Inter Bold"/>
                </a:rPr>
                <a:t>01</a:t>
              </a:r>
            </a:p>
          </p:txBody>
        </p:sp>
      </p:grpSp>
      <p:grpSp>
        <p:nvGrpSpPr>
          <p:cNvPr id="10" name="Group 10"/>
          <p:cNvGrpSpPr/>
          <p:nvPr/>
        </p:nvGrpSpPr>
        <p:grpSpPr>
          <a:xfrm>
            <a:off x="839945" y="6406654"/>
            <a:ext cx="877649" cy="87764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232A"/>
            </a:solidFill>
          </p:spPr>
          <p:txBody>
            <a:bodyPr/>
            <a:lstStyle/>
            <a:p>
              <a:endParaRPr lang="en-US"/>
            </a:p>
          </p:txBody>
        </p:sp>
        <p:sp>
          <p:nvSpPr>
            <p:cNvPr id="12" name="TextBox 12"/>
            <p:cNvSpPr txBox="1"/>
            <p:nvPr/>
          </p:nvSpPr>
          <p:spPr>
            <a:xfrm>
              <a:off x="76200" y="19050"/>
              <a:ext cx="660400" cy="717550"/>
            </a:xfrm>
            <a:prstGeom prst="rect">
              <a:avLst/>
            </a:prstGeom>
          </p:spPr>
          <p:txBody>
            <a:bodyPr lIns="44470" tIns="44470" rIns="44470" bIns="44470" rtlCol="0" anchor="ctr"/>
            <a:lstStyle/>
            <a:p>
              <a:pPr algn="ctr">
                <a:lnSpc>
                  <a:spcPts val="4199"/>
                </a:lnSpc>
              </a:pPr>
              <a:r>
                <a:rPr lang="en-US" sz="2999" b="1">
                  <a:solidFill>
                    <a:srgbClr val="FFFFFF"/>
                  </a:solidFill>
                  <a:latin typeface="Inter Bold"/>
                  <a:ea typeface="Inter Bold"/>
                  <a:cs typeface="Inter Bold"/>
                  <a:sym typeface="Inter Bold"/>
                </a:rPr>
                <a:t>02</a:t>
              </a:r>
            </a:p>
          </p:txBody>
        </p:sp>
      </p:grpSp>
      <p:grpSp>
        <p:nvGrpSpPr>
          <p:cNvPr id="13" name="Group 13"/>
          <p:cNvGrpSpPr/>
          <p:nvPr/>
        </p:nvGrpSpPr>
        <p:grpSpPr>
          <a:xfrm>
            <a:off x="9590495" y="6406654"/>
            <a:ext cx="877649" cy="877649"/>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8232A"/>
            </a:solidFill>
          </p:spPr>
          <p:txBody>
            <a:bodyPr/>
            <a:lstStyle/>
            <a:p>
              <a:endParaRPr lang="en-US"/>
            </a:p>
          </p:txBody>
        </p:sp>
        <p:sp>
          <p:nvSpPr>
            <p:cNvPr id="15" name="TextBox 15"/>
            <p:cNvSpPr txBox="1"/>
            <p:nvPr/>
          </p:nvSpPr>
          <p:spPr>
            <a:xfrm>
              <a:off x="76200" y="19050"/>
              <a:ext cx="660400" cy="717550"/>
            </a:xfrm>
            <a:prstGeom prst="rect">
              <a:avLst/>
            </a:prstGeom>
          </p:spPr>
          <p:txBody>
            <a:bodyPr lIns="44470" tIns="44470" rIns="44470" bIns="44470" rtlCol="0" anchor="ctr"/>
            <a:lstStyle/>
            <a:p>
              <a:pPr algn="ctr">
                <a:lnSpc>
                  <a:spcPts val="4199"/>
                </a:lnSpc>
              </a:pPr>
              <a:r>
                <a:rPr lang="en-US" sz="2999" b="1">
                  <a:solidFill>
                    <a:srgbClr val="FFFFFF"/>
                  </a:solidFill>
                  <a:latin typeface="Inter Bold"/>
                  <a:ea typeface="Inter Bold"/>
                  <a:cs typeface="Inter Bold"/>
                  <a:sym typeface="Inter Bold"/>
                </a:rPr>
                <a:t>03</a:t>
              </a:r>
            </a:p>
          </p:txBody>
        </p:sp>
      </p:grpSp>
      <p:sp>
        <p:nvSpPr>
          <p:cNvPr id="16" name="TextBox 16"/>
          <p:cNvSpPr txBox="1"/>
          <p:nvPr/>
        </p:nvSpPr>
        <p:spPr>
          <a:xfrm>
            <a:off x="839945" y="552744"/>
            <a:ext cx="7149728" cy="994410"/>
          </a:xfrm>
          <a:prstGeom prst="rect">
            <a:avLst/>
          </a:prstGeom>
        </p:spPr>
        <p:txBody>
          <a:bodyPr lIns="0" tIns="0" rIns="0" bIns="0" rtlCol="0" anchor="t">
            <a:spAutoFit/>
          </a:bodyPr>
          <a:lstStyle/>
          <a:p>
            <a:pPr algn="l">
              <a:lnSpc>
                <a:spcPts val="7560"/>
              </a:lnSpc>
            </a:pPr>
            <a:r>
              <a:rPr lang="en-US" sz="7200" b="1">
                <a:solidFill>
                  <a:srgbClr val="28232A"/>
                </a:solidFill>
                <a:latin typeface="Inter Bold"/>
                <a:ea typeface="Inter Bold"/>
                <a:cs typeface="Inter Bold"/>
                <a:sym typeface="Inter Bold"/>
              </a:rPr>
              <a:t>ADDITIONAL</a:t>
            </a:r>
          </a:p>
        </p:txBody>
      </p:sp>
      <p:sp>
        <p:nvSpPr>
          <p:cNvPr id="17" name="TextBox 17"/>
          <p:cNvSpPr txBox="1"/>
          <p:nvPr/>
        </p:nvSpPr>
        <p:spPr>
          <a:xfrm>
            <a:off x="839945" y="1518579"/>
            <a:ext cx="6818840" cy="396240"/>
          </a:xfrm>
          <a:prstGeom prst="rect">
            <a:avLst/>
          </a:prstGeom>
        </p:spPr>
        <p:txBody>
          <a:bodyPr lIns="0" tIns="0" rIns="0" bIns="0" rtlCol="0" anchor="t">
            <a:spAutoFit/>
          </a:bodyPr>
          <a:lstStyle/>
          <a:p>
            <a:pPr marL="0" lvl="0" indent="0" algn="l">
              <a:lnSpc>
                <a:spcPts val="3359"/>
              </a:lnSpc>
            </a:pPr>
            <a:r>
              <a:rPr lang="en-US" sz="2400" b="1" spc="177">
                <a:solidFill>
                  <a:srgbClr val="28232A"/>
                </a:solidFill>
                <a:latin typeface="Open Sans Bold"/>
                <a:ea typeface="Open Sans Bold"/>
                <a:cs typeface="Open Sans Bold"/>
                <a:sym typeface="Open Sans Bold"/>
              </a:rPr>
              <a:t>SLIDES FOR USE</a:t>
            </a:r>
          </a:p>
        </p:txBody>
      </p:sp>
      <p:sp>
        <p:nvSpPr>
          <p:cNvPr id="18" name="TextBox 18"/>
          <p:cNvSpPr txBox="1"/>
          <p:nvPr/>
        </p:nvSpPr>
        <p:spPr>
          <a:xfrm>
            <a:off x="1925690" y="2982911"/>
            <a:ext cx="4877173" cy="464820"/>
          </a:xfrm>
          <a:prstGeom prst="rect">
            <a:avLst/>
          </a:prstGeom>
        </p:spPr>
        <p:txBody>
          <a:bodyPr lIns="0" tIns="0" rIns="0" bIns="0" rtlCol="0" anchor="t">
            <a:spAutoFit/>
          </a:bodyPr>
          <a:lstStyle/>
          <a:p>
            <a:pPr algn="l">
              <a:lnSpc>
                <a:spcPts val="3779"/>
              </a:lnSpc>
            </a:pPr>
            <a:r>
              <a:rPr lang="en-US" sz="2699" b="1">
                <a:solidFill>
                  <a:srgbClr val="28232A"/>
                </a:solidFill>
                <a:latin typeface="Inter Bold"/>
                <a:ea typeface="Inter Bold"/>
                <a:cs typeface="Inter Bold"/>
                <a:sym typeface="Inter Bold"/>
              </a:rPr>
              <a:t>Lack of Brand Visibility</a:t>
            </a:r>
          </a:p>
        </p:txBody>
      </p:sp>
      <p:sp>
        <p:nvSpPr>
          <p:cNvPr id="19" name="TextBox 19"/>
          <p:cNvSpPr txBox="1"/>
          <p:nvPr/>
        </p:nvSpPr>
        <p:spPr>
          <a:xfrm>
            <a:off x="1925690" y="6592851"/>
            <a:ext cx="4877173" cy="464820"/>
          </a:xfrm>
          <a:prstGeom prst="rect">
            <a:avLst/>
          </a:prstGeom>
        </p:spPr>
        <p:txBody>
          <a:bodyPr lIns="0" tIns="0" rIns="0" bIns="0" rtlCol="0" anchor="t">
            <a:spAutoFit/>
          </a:bodyPr>
          <a:lstStyle/>
          <a:p>
            <a:pPr algn="l">
              <a:lnSpc>
                <a:spcPts val="3779"/>
              </a:lnSpc>
            </a:pPr>
            <a:r>
              <a:rPr lang="en-US" sz="2699" b="1">
                <a:solidFill>
                  <a:srgbClr val="28232A"/>
                </a:solidFill>
                <a:latin typeface="Inter Bold"/>
                <a:ea typeface="Inter Bold"/>
                <a:cs typeface="Inter Bold"/>
                <a:sym typeface="Inter Bold"/>
              </a:rPr>
              <a:t>Ineffective Digital Presence</a:t>
            </a:r>
          </a:p>
        </p:txBody>
      </p:sp>
      <p:sp>
        <p:nvSpPr>
          <p:cNvPr id="20" name="TextBox 20"/>
          <p:cNvSpPr txBox="1"/>
          <p:nvPr/>
        </p:nvSpPr>
        <p:spPr>
          <a:xfrm>
            <a:off x="10676240" y="6592851"/>
            <a:ext cx="6724626" cy="464820"/>
          </a:xfrm>
          <a:prstGeom prst="rect">
            <a:avLst/>
          </a:prstGeom>
        </p:spPr>
        <p:txBody>
          <a:bodyPr lIns="0" tIns="0" rIns="0" bIns="0" rtlCol="0" anchor="t">
            <a:spAutoFit/>
          </a:bodyPr>
          <a:lstStyle/>
          <a:p>
            <a:pPr algn="l">
              <a:lnSpc>
                <a:spcPts val="3779"/>
              </a:lnSpc>
            </a:pPr>
            <a:r>
              <a:rPr lang="en-US" sz="2699" b="1">
                <a:solidFill>
                  <a:srgbClr val="28232A"/>
                </a:solidFill>
                <a:latin typeface="Inter Bold"/>
                <a:ea typeface="Inter Bold"/>
                <a:cs typeface="Inter Bold"/>
                <a:sym typeface="Inter Bold"/>
              </a:rPr>
              <a:t>Lack of Targeted Lead Generation</a:t>
            </a:r>
          </a:p>
        </p:txBody>
      </p:sp>
      <p:sp>
        <p:nvSpPr>
          <p:cNvPr id="21" name="TextBox 21"/>
          <p:cNvSpPr txBox="1"/>
          <p:nvPr/>
        </p:nvSpPr>
        <p:spPr>
          <a:xfrm>
            <a:off x="1925690" y="3598164"/>
            <a:ext cx="6724626" cy="2303145"/>
          </a:xfrm>
          <a:prstGeom prst="rect">
            <a:avLst/>
          </a:prstGeom>
        </p:spPr>
        <p:txBody>
          <a:bodyPr lIns="0" tIns="0" rIns="0" bIns="0" rtlCol="0" anchor="t">
            <a:spAutoFit/>
          </a:bodyPr>
          <a:lstStyle/>
          <a:p>
            <a:pPr marL="0" lvl="0" indent="0" algn="just">
              <a:lnSpc>
                <a:spcPts val="3720"/>
              </a:lnSpc>
            </a:pPr>
            <a:r>
              <a:rPr lang="en-US" sz="2400">
                <a:solidFill>
                  <a:srgbClr val="28232A"/>
                </a:solidFill>
                <a:latin typeface="Open Sans"/>
                <a:ea typeface="Open Sans"/>
                <a:cs typeface="Open Sans"/>
                <a:sym typeface="Open Sans"/>
              </a:rPr>
              <a:t>Many businesses struggle with gaining visibility in a saturated market. Our solution involves a comprehensive analysis of your brand, audience, and competitors, leading to the development of a strategic branding.</a:t>
            </a:r>
          </a:p>
        </p:txBody>
      </p:sp>
      <p:sp>
        <p:nvSpPr>
          <p:cNvPr id="22" name="TextBox 22"/>
          <p:cNvSpPr txBox="1"/>
          <p:nvPr/>
        </p:nvSpPr>
        <p:spPr>
          <a:xfrm>
            <a:off x="1925690" y="7208103"/>
            <a:ext cx="6724626" cy="2303145"/>
          </a:xfrm>
          <a:prstGeom prst="rect">
            <a:avLst/>
          </a:prstGeom>
        </p:spPr>
        <p:txBody>
          <a:bodyPr lIns="0" tIns="0" rIns="0" bIns="0" rtlCol="0" anchor="t">
            <a:spAutoFit/>
          </a:bodyPr>
          <a:lstStyle/>
          <a:p>
            <a:pPr marL="0" lvl="0" indent="0" algn="just">
              <a:lnSpc>
                <a:spcPts val="3720"/>
              </a:lnSpc>
            </a:pPr>
            <a:r>
              <a:rPr lang="en-US" sz="2400">
                <a:solidFill>
                  <a:srgbClr val="28232A"/>
                </a:solidFill>
                <a:latin typeface="Open Sans"/>
                <a:ea typeface="Open Sans"/>
                <a:cs typeface="Open Sans"/>
                <a:sym typeface="Open Sans"/>
              </a:rPr>
              <a:t>Weak online presence can hinder business growth. Our agency offers an integrated approach to digital marketing, covering SEO optimization, social media management, content marketing, and more.</a:t>
            </a:r>
          </a:p>
        </p:txBody>
      </p:sp>
      <p:sp>
        <p:nvSpPr>
          <p:cNvPr id="23" name="TextBox 23"/>
          <p:cNvSpPr txBox="1"/>
          <p:nvPr/>
        </p:nvSpPr>
        <p:spPr>
          <a:xfrm>
            <a:off x="10676240" y="7208103"/>
            <a:ext cx="6724626" cy="902970"/>
          </a:xfrm>
          <a:prstGeom prst="rect">
            <a:avLst/>
          </a:prstGeom>
        </p:spPr>
        <p:txBody>
          <a:bodyPr lIns="0" tIns="0" rIns="0" bIns="0" rtlCol="0" anchor="t">
            <a:spAutoFit/>
          </a:bodyPr>
          <a:lstStyle/>
          <a:p>
            <a:pPr marL="0" lvl="0" indent="0" algn="just">
              <a:lnSpc>
                <a:spcPts val="3720"/>
              </a:lnSpc>
            </a:pPr>
            <a:r>
              <a:rPr lang="en-US" sz="2400">
                <a:solidFill>
                  <a:srgbClr val="28232A"/>
                </a:solidFill>
                <a:latin typeface="Open Sans"/>
                <a:ea typeface="Open Sans"/>
                <a:cs typeface="Open Sans"/>
                <a:sym typeface="Open Sans"/>
              </a:rPr>
              <a:t>Many businesses struggle with generating quality leads that convert into customers. </a:t>
            </a:r>
          </a:p>
        </p:txBody>
      </p:sp>
      <p:pic>
        <p:nvPicPr>
          <p:cNvPr id="25" name="Picture 24" descr="A black and white logo&#10;&#10;AI-generated content may be incorrect.">
            <a:extLst>
              <a:ext uri="{FF2B5EF4-FFF2-40B4-BE49-F238E27FC236}">
                <a16:creationId xmlns:a16="http://schemas.microsoft.com/office/drawing/2014/main" id="{53A5F215-9FF4-0646-15C7-B2DB2E1E7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3399" y="8454184"/>
            <a:ext cx="4812201" cy="270686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86411" y="2105463"/>
            <a:ext cx="7956703" cy="7956703"/>
          </a:xfrm>
          <a:prstGeom prst="rect">
            <a:avLst/>
          </a:prstGeom>
        </p:spPr>
      </p:pic>
      <p:grpSp>
        <p:nvGrpSpPr>
          <p:cNvPr id="3" name="Group 3"/>
          <p:cNvGrpSpPr/>
          <p:nvPr/>
        </p:nvGrpSpPr>
        <p:grpSpPr>
          <a:xfrm>
            <a:off x="8510867" y="457494"/>
            <a:ext cx="9777133" cy="1942806"/>
            <a:chOff x="0" y="0"/>
            <a:chExt cx="2575047" cy="393857"/>
          </a:xfrm>
        </p:grpSpPr>
        <p:sp>
          <p:nvSpPr>
            <p:cNvPr id="4" name="Freeform 4"/>
            <p:cNvSpPr/>
            <p:nvPr/>
          </p:nvSpPr>
          <p:spPr>
            <a:xfrm>
              <a:off x="0" y="0"/>
              <a:ext cx="2575047" cy="393857"/>
            </a:xfrm>
            <a:custGeom>
              <a:avLst/>
              <a:gdLst/>
              <a:ahLst/>
              <a:cxnLst/>
              <a:rect l="l" t="t" r="r" b="b"/>
              <a:pathLst>
                <a:path w="2575047" h="393857">
                  <a:moveTo>
                    <a:pt x="0" y="0"/>
                  </a:moveTo>
                  <a:lnTo>
                    <a:pt x="2575047" y="0"/>
                  </a:lnTo>
                  <a:lnTo>
                    <a:pt x="2575047" y="393857"/>
                  </a:lnTo>
                  <a:lnTo>
                    <a:pt x="0" y="393857"/>
                  </a:lnTo>
                  <a:close/>
                </a:path>
              </a:pathLst>
            </a:custGeom>
            <a:solidFill>
              <a:srgbClr val="AC213D"/>
            </a:solidFill>
          </p:spPr>
          <p:txBody>
            <a:bodyPr/>
            <a:lstStyle/>
            <a:p>
              <a:endParaRPr lang="en-US"/>
            </a:p>
          </p:txBody>
        </p:sp>
        <p:sp>
          <p:nvSpPr>
            <p:cNvPr id="5" name="TextBox 5"/>
            <p:cNvSpPr txBox="1"/>
            <p:nvPr/>
          </p:nvSpPr>
          <p:spPr>
            <a:xfrm>
              <a:off x="0" y="-47625"/>
              <a:ext cx="2575047" cy="441482"/>
            </a:xfrm>
            <a:prstGeom prst="rect">
              <a:avLst/>
            </a:prstGeom>
          </p:spPr>
          <p:txBody>
            <a:bodyPr lIns="50800" tIns="50800" rIns="50800" bIns="50800" rtlCol="0" anchor="ctr"/>
            <a:lstStyle/>
            <a:p>
              <a:pPr algn="ctr">
                <a:lnSpc>
                  <a:spcPts val="2479"/>
                </a:lnSpc>
              </a:pPr>
              <a:endParaRPr/>
            </a:p>
          </p:txBody>
        </p:sp>
      </p:grpSp>
      <p:graphicFrame>
        <p:nvGraphicFramePr>
          <p:cNvPr id="6" name="Table 6"/>
          <p:cNvGraphicFramePr>
            <a:graphicFrameLocks noGrp="1"/>
          </p:cNvGraphicFramePr>
          <p:nvPr/>
        </p:nvGraphicFramePr>
        <p:xfrm>
          <a:off x="8510867" y="5627208"/>
          <a:ext cx="8748433" cy="3771900"/>
        </p:xfrm>
        <a:graphic>
          <a:graphicData uri="http://schemas.openxmlformats.org/drawingml/2006/table">
            <a:tbl>
              <a:tblPr/>
              <a:tblGrid>
                <a:gridCol w="2469812">
                  <a:extLst>
                    <a:ext uri="{9D8B030D-6E8A-4147-A177-3AD203B41FA5}">
                      <a16:colId xmlns:a16="http://schemas.microsoft.com/office/drawing/2014/main" val="20000"/>
                    </a:ext>
                  </a:extLst>
                </a:gridCol>
                <a:gridCol w="6278621">
                  <a:extLst>
                    <a:ext uri="{9D8B030D-6E8A-4147-A177-3AD203B41FA5}">
                      <a16:colId xmlns:a16="http://schemas.microsoft.com/office/drawing/2014/main" val="20001"/>
                    </a:ext>
                  </a:extLst>
                </a:gridCol>
              </a:tblGrid>
              <a:tr h="1885950">
                <a:tc>
                  <a:txBody>
                    <a:bodyPr/>
                    <a:lstStyle/>
                    <a:p>
                      <a:pPr algn="ctr">
                        <a:lnSpc>
                          <a:spcPts val="8400"/>
                        </a:lnSpc>
                        <a:defRPr/>
                      </a:pPr>
                      <a:r>
                        <a:rPr lang="en-US" sz="6000" b="1">
                          <a:solidFill>
                            <a:srgbClr val="FFFFFF"/>
                          </a:solidFill>
                          <a:latin typeface="Inter Bold"/>
                          <a:ea typeface="Inter Bold"/>
                          <a:cs typeface="Inter Bold"/>
                          <a:sym typeface="Inter Bold"/>
                        </a:rPr>
                        <a:t>90%</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AC213D"/>
                    </a:solidFill>
                  </a:tcPr>
                </a:tc>
                <a:tc>
                  <a:txBody>
                    <a:bodyPr/>
                    <a:lstStyle/>
                    <a:p>
                      <a:pPr algn="l">
                        <a:lnSpc>
                          <a:spcPts val="3359"/>
                        </a:lnSpc>
                        <a:defRPr/>
                      </a:pPr>
                      <a:r>
                        <a:rPr lang="en-US" sz="2399" b="1">
                          <a:solidFill>
                            <a:srgbClr val="28232A"/>
                          </a:solidFill>
                          <a:latin typeface="Open Sans Semi-Bold"/>
                          <a:ea typeface="Open Sans Semi-Bold"/>
                          <a:cs typeface="Open Sans Semi-Bold"/>
                          <a:sym typeface="Open Sans Semi-Bold"/>
                        </a:rPr>
                        <a:t>Our client loyalty speaks volumes as evidenced by a robust repeat order rate</a:t>
                      </a:r>
                      <a:endParaRPr lang="en-US" sz="1100"/>
                    </a:p>
                  </a:txBody>
                  <a:tcPr marL="190500" marR="190500" marT="190500" marB="190500" anchor="ctr">
                    <a:lnL w="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85950">
                <a:tc>
                  <a:txBody>
                    <a:bodyPr/>
                    <a:lstStyle/>
                    <a:p>
                      <a:pPr algn="ctr">
                        <a:lnSpc>
                          <a:spcPts val="8400"/>
                        </a:lnSpc>
                        <a:defRPr/>
                      </a:pPr>
                      <a:r>
                        <a:rPr lang="en-US" sz="6000" b="1">
                          <a:solidFill>
                            <a:srgbClr val="28232A"/>
                          </a:solidFill>
                          <a:latin typeface="Inter Bold"/>
                          <a:ea typeface="Inter Bold"/>
                          <a:cs typeface="Inter Bold"/>
                          <a:sym typeface="Inter Bold"/>
                        </a:rPr>
                        <a:t>99%</a:t>
                      </a:r>
                      <a:endParaRPr lang="en-US" sz="1100"/>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9D9EA8"/>
                    </a:solidFill>
                  </a:tcPr>
                </a:tc>
                <a:tc>
                  <a:txBody>
                    <a:bodyPr/>
                    <a:lstStyle/>
                    <a:p>
                      <a:pPr algn="l">
                        <a:lnSpc>
                          <a:spcPts val="3359"/>
                        </a:lnSpc>
                        <a:defRPr/>
                      </a:pPr>
                      <a:r>
                        <a:rPr lang="en-US" sz="2399" b="1">
                          <a:solidFill>
                            <a:srgbClr val="28232A"/>
                          </a:solidFill>
                          <a:latin typeface="Open Sans Semi-Bold"/>
                          <a:ea typeface="Open Sans Semi-Bold"/>
                          <a:cs typeface="Open Sans Semi-Bold"/>
                          <a:sym typeface="Open Sans Semi-Bold"/>
                        </a:rPr>
                        <a:t>Our paramount focus on client satisfaction is the bedrock of our agency's success.</a:t>
                      </a:r>
                      <a:endParaRPr lang="en-US" sz="1100"/>
                    </a:p>
                  </a:txBody>
                  <a:tcPr marL="190500" marR="190500" marT="190500" marB="190500" anchor="ctr">
                    <a:lnL w="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TextBox 7"/>
          <p:cNvSpPr txBox="1"/>
          <p:nvPr/>
        </p:nvSpPr>
        <p:spPr>
          <a:xfrm>
            <a:off x="839945" y="552744"/>
            <a:ext cx="7670922" cy="994410"/>
          </a:xfrm>
          <a:prstGeom prst="rect">
            <a:avLst/>
          </a:prstGeom>
        </p:spPr>
        <p:txBody>
          <a:bodyPr lIns="0" tIns="0" rIns="0" bIns="0" rtlCol="0" anchor="t">
            <a:spAutoFit/>
          </a:bodyPr>
          <a:lstStyle/>
          <a:p>
            <a:pPr algn="l">
              <a:lnSpc>
                <a:spcPts val="7560"/>
              </a:lnSpc>
            </a:pPr>
            <a:r>
              <a:rPr lang="en-US" sz="7200" b="1">
                <a:solidFill>
                  <a:srgbClr val="28232A"/>
                </a:solidFill>
                <a:latin typeface="Inter Bold"/>
                <a:ea typeface="Inter Bold"/>
                <a:cs typeface="Inter Bold"/>
                <a:sym typeface="Inter Bold"/>
              </a:rPr>
              <a:t>ADDITIONAL</a:t>
            </a:r>
          </a:p>
        </p:txBody>
      </p:sp>
      <p:sp>
        <p:nvSpPr>
          <p:cNvPr id="8" name="TextBox 8"/>
          <p:cNvSpPr txBox="1"/>
          <p:nvPr/>
        </p:nvSpPr>
        <p:spPr>
          <a:xfrm>
            <a:off x="849470" y="1556679"/>
            <a:ext cx="7661397" cy="396240"/>
          </a:xfrm>
          <a:prstGeom prst="rect">
            <a:avLst/>
          </a:prstGeom>
        </p:spPr>
        <p:txBody>
          <a:bodyPr lIns="0" tIns="0" rIns="0" bIns="0" rtlCol="0" anchor="t">
            <a:spAutoFit/>
          </a:bodyPr>
          <a:lstStyle/>
          <a:p>
            <a:pPr marL="0" lvl="0" indent="0" algn="l">
              <a:lnSpc>
                <a:spcPts val="3359"/>
              </a:lnSpc>
            </a:pPr>
            <a:r>
              <a:rPr lang="en-US" sz="2400" b="1" spc="177">
                <a:solidFill>
                  <a:srgbClr val="28232A"/>
                </a:solidFill>
                <a:latin typeface="Open Sans Bold"/>
                <a:ea typeface="Open Sans Bold"/>
                <a:cs typeface="Open Sans Bold"/>
                <a:sym typeface="Open Sans Bold"/>
              </a:rPr>
              <a:t>SLIDES FOR USE</a:t>
            </a:r>
          </a:p>
        </p:txBody>
      </p:sp>
      <p:sp>
        <p:nvSpPr>
          <p:cNvPr id="9" name="TextBox 9"/>
          <p:cNvSpPr txBox="1"/>
          <p:nvPr/>
        </p:nvSpPr>
        <p:spPr>
          <a:xfrm>
            <a:off x="1568626" y="5302897"/>
            <a:ext cx="5192273" cy="389255"/>
          </a:xfrm>
          <a:prstGeom prst="rect">
            <a:avLst/>
          </a:prstGeom>
        </p:spPr>
        <p:txBody>
          <a:bodyPr lIns="0" tIns="0" rIns="0" bIns="0" rtlCol="0" anchor="t">
            <a:spAutoFit/>
          </a:bodyPr>
          <a:lstStyle/>
          <a:p>
            <a:pPr marL="0" lvl="0" indent="0" algn="ctr">
              <a:lnSpc>
                <a:spcPts val="3220"/>
              </a:lnSpc>
            </a:pPr>
            <a:r>
              <a:rPr lang="en-US" sz="2300" b="1" spc="170">
                <a:solidFill>
                  <a:srgbClr val="28232A"/>
                </a:solidFill>
                <a:latin typeface="Open Sans Bold"/>
                <a:ea typeface="Open Sans Bold"/>
                <a:cs typeface="Open Sans Bold"/>
                <a:sym typeface="Open Sans Bold"/>
              </a:rPr>
              <a:t>CLIENT’S REPEAT ORDER</a:t>
            </a:r>
          </a:p>
        </p:txBody>
      </p:sp>
      <p:sp>
        <p:nvSpPr>
          <p:cNvPr id="10" name="TextBox 10"/>
          <p:cNvSpPr txBox="1"/>
          <p:nvPr/>
        </p:nvSpPr>
        <p:spPr>
          <a:xfrm>
            <a:off x="1799441" y="5835027"/>
            <a:ext cx="4730644" cy="1371594"/>
          </a:xfrm>
          <a:prstGeom prst="rect">
            <a:avLst/>
          </a:prstGeom>
        </p:spPr>
        <p:txBody>
          <a:bodyPr lIns="0" tIns="0" rIns="0" bIns="0" rtlCol="0" anchor="t">
            <a:spAutoFit/>
          </a:bodyPr>
          <a:lstStyle/>
          <a:p>
            <a:pPr algn="ctr">
              <a:lnSpc>
                <a:spcPts val="10499"/>
              </a:lnSpc>
            </a:pPr>
            <a:r>
              <a:rPr lang="en-US" sz="9999" b="1">
                <a:solidFill>
                  <a:srgbClr val="28232A"/>
                </a:solidFill>
                <a:latin typeface="Inter Heavy"/>
                <a:ea typeface="Inter Heavy"/>
                <a:cs typeface="Inter Heavy"/>
                <a:sym typeface="Inter Heavy"/>
              </a:rPr>
              <a:t>90%</a:t>
            </a:r>
          </a:p>
        </p:txBody>
      </p:sp>
      <p:sp>
        <p:nvSpPr>
          <p:cNvPr id="11" name="TextBox 11"/>
          <p:cNvSpPr txBox="1"/>
          <p:nvPr/>
        </p:nvSpPr>
        <p:spPr>
          <a:xfrm>
            <a:off x="8510867" y="2663747"/>
            <a:ext cx="8748433" cy="2524125"/>
          </a:xfrm>
          <a:prstGeom prst="rect">
            <a:avLst/>
          </a:prstGeom>
        </p:spPr>
        <p:txBody>
          <a:bodyPr lIns="0" tIns="0" rIns="0" bIns="0" rtlCol="0" anchor="t">
            <a:spAutoFit/>
          </a:bodyPr>
          <a:lstStyle/>
          <a:p>
            <a:pPr marL="0" lvl="0" indent="0" algn="just">
              <a:lnSpc>
                <a:spcPts val="4079"/>
              </a:lnSpc>
            </a:pPr>
            <a:r>
              <a:rPr lang="en-US" sz="2400">
                <a:solidFill>
                  <a:srgbClr val="28232A"/>
                </a:solidFill>
                <a:latin typeface="Open Sans"/>
                <a:ea typeface="Open Sans"/>
                <a:cs typeface="Open Sans"/>
                <a:sym typeface="Open Sans"/>
              </a:rPr>
              <a:t>At the heart of our success lies the unwavering satisfaction of our clients. We take pride in fostering lasting partnerships, consistently exceeding expectations, and delivering results that not only meet but surpass the unique objectives of each client we serve.</a:t>
            </a:r>
          </a:p>
        </p:txBody>
      </p:sp>
      <p:pic>
        <p:nvPicPr>
          <p:cNvPr id="15" name="Picture 14" descr="A black and white logo&#10;&#10;AI-generated content may be incorrect.">
            <a:extLst>
              <a:ext uri="{FF2B5EF4-FFF2-40B4-BE49-F238E27FC236}">
                <a16:creationId xmlns:a16="http://schemas.microsoft.com/office/drawing/2014/main" id="{A81484B0-92F2-8A02-4D1E-FF1CC4210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385" y="552744"/>
            <a:ext cx="4812201" cy="270686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364</Words>
  <Application>Microsoft Macintosh PowerPoint</Application>
  <PresentationFormat>Custom</PresentationFormat>
  <Paragraphs>46</Paragraphs>
  <Slides>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Open Sans Semi-Bold</vt:lpstr>
      <vt:lpstr>Inter Heavy</vt:lpstr>
      <vt:lpstr>Open Sans Italics</vt:lpstr>
      <vt:lpstr>Arial</vt:lpstr>
      <vt:lpstr>Open Sauce</vt:lpstr>
      <vt:lpstr>Open Sans</vt:lpstr>
      <vt:lpstr>Codec Pro Ultra-Bold</vt:lpstr>
      <vt:lpstr>Inter Bold</vt:lpstr>
      <vt:lpstr>Calibri</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 2025 Slide Deck Template</dc:title>
  <cp:lastModifiedBy>Andrea Eaton</cp:lastModifiedBy>
  <cp:revision>2</cp:revision>
  <dcterms:created xsi:type="dcterms:W3CDTF">2006-08-16T00:00:00Z</dcterms:created>
  <dcterms:modified xsi:type="dcterms:W3CDTF">2025-10-20T20:37:24Z</dcterms:modified>
  <dc:identifier>DAGbvU8S7yA</dc:identifier>
</cp:coreProperties>
</file>