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Inter Bold" charset="1" panose="020B0802030000000004"/>
      <p:regular r:id="rId13"/>
    </p:embeddedFont>
    <p:embeddedFont>
      <p:font typeface="Open Sans Bold" charset="1" panose="00000000000000000000"/>
      <p:regular r:id="rId14"/>
    </p:embeddedFont>
    <p:embeddedFont>
      <p:font typeface="Open Sans Semi-Bold" charset="1" panose="00000000000000000000"/>
      <p:regular r:id="rId15"/>
    </p:embeddedFont>
    <p:embeddedFont>
      <p:font typeface="Open Sans Italics" charset="1" panose="00000000000000000000"/>
      <p:regular r:id="rId16"/>
    </p:embeddedFont>
    <p:embeddedFont>
      <p:font typeface="Codec Pro Ultra-Bold" charset="1" panose="00000700000000000000"/>
      <p:regular r:id="rId17"/>
    </p:embeddedFont>
    <p:embeddedFont>
      <p:font typeface="Open Sauce" charset="1" panose="00000500000000000000"/>
      <p:regular r:id="rId18"/>
    </p:embeddedFont>
    <p:embeddedFont>
      <p:font typeface="Open Sans" charset="1" panose="00000000000000000000"/>
      <p:regular r:id="rId19"/>
    </p:embeddedFont>
    <p:embeddedFont>
      <p:font typeface="Inter Heavy" charset="1" panose="020005030000000200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074658" y="8190595"/>
            <a:ext cx="16138684" cy="0"/>
          </a:xfrm>
          <a:prstGeom prst="line">
            <a:avLst/>
          </a:prstGeom>
          <a:ln cap="flat" w="38100">
            <a:solidFill>
              <a:srgbClr val="AC213D"/>
            </a:solidFill>
            <a:prstDash val="solid"/>
            <a:headEnd type="none" len="sm" w="sm"/>
            <a:tailEnd type="none" len="sm" w="sm"/>
          </a:ln>
        </p:spPr>
      </p:sp>
      <p:sp>
        <p:nvSpPr>
          <p:cNvPr name="TextBox 3" id="3"/>
          <p:cNvSpPr txBox="true"/>
          <p:nvPr/>
        </p:nvSpPr>
        <p:spPr>
          <a:xfrm rot="0">
            <a:off x="5264029" y="3425312"/>
            <a:ext cx="7759942" cy="1313249"/>
          </a:xfrm>
          <a:prstGeom prst="rect">
            <a:avLst/>
          </a:prstGeom>
        </p:spPr>
        <p:txBody>
          <a:bodyPr anchor="t" rtlCol="false" tIns="0" lIns="0" bIns="0" rIns="0">
            <a:spAutoFit/>
          </a:bodyPr>
          <a:lstStyle/>
          <a:p>
            <a:pPr algn="l">
              <a:lnSpc>
                <a:spcPts val="10695"/>
              </a:lnSpc>
            </a:pPr>
            <a:r>
              <a:rPr lang="en-US" sz="7639" b="true">
                <a:solidFill>
                  <a:srgbClr val="140D16"/>
                </a:solidFill>
                <a:latin typeface="Inter Bold"/>
                <a:ea typeface="Inter Bold"/>
                <a:cs typeface="Inter Bold"/>
                <a:sym typeface="Inter Bold"/>
              </a:rPr>
              <a:t>PROJECT TITLE</a:t>
            </a:r>
          </a:p>
        </p:txBody>
      </p:sp>
      <p:sp>
        <p:nvSpPr>
          <p:cNvPr name="TextBox 4" id="4"/>
          <p:cNvSpPr txBox="true"/>
          <p:nvPr/>
        </p:nvSpPr>
        <p:spPr>
          <a:xfrm rot="0">
            <a:off x="1074658" y="8348603"/>
            <a:ext cx="3969545" cy="421641"/>
          </a:xfrm>
          <a:prstGeom prst="rect">
            <a:avLst/>
          </a:prstGeom>
        </p:spPr>
        <p:txBody>
          <a:bodyPr anchor="t" rtlCol="false" tIns="0" lIns="0" bIns="0" rIns="0">
            <a:spAutoFit/>
          </a:bodyPr>
          <a:lstStyle/>
          <a:p>
            <a:pPr algn="just" marL="0" indent="0" lvl="0">
              <a:lnSpc>
                <a:spcPts val="3564"/>
              </a:lnSpc>
            </a:pPr>
            <a:r>
              <a:rPr lang="en-US" b="true" sz="2299">
                <a:solidFill>
                  <a:srgbClr val="28232A"/>
                </a:solidFill>
                <a:latin typeface="Open Sans Bold"/>
                <a:ea typeface="Open Sans Bold"/>
                <a:cs typeface="Open Sans Bold"/>
                <a:sym typeface="Open Sans Bold"/>
              </a:rPr>
              <a:t>www.perc-canada.ca</a:t>
            </a:r>
          </a:p>
        </p:txBody>
      </p:sp>
      <p:sp>
        <p:nvSpPr>
          <p:cNvPr name="Freeform 5" id="5"/>
          <p:cNvSpPr/>
          <p:nvPr/>
        </p:nvSpPr>
        <p:spPr>
          <a:xfrm flipH="false" flipV="false" rot="0">
            <a:off x="12276037" y="8424803"/>
            <a:ext cx="4983263" cy="1423789"/>
          </a:xfrm>
          <a:custGeom>
            <a:avLst/>
            <a:gdLst/>
            <a:ahLst/>
            <a:cxnLst/>
            <a:rect r="r" b="b" t="t" l="l"/>
            <a:pathLst>
              <a:path h="1423789" w="4983263">
                <a:moveTo>
                  <a:pt x="0" y="0"/>
                </a:moveTo>
                <a:lnTo>
                  <a:pt x="4983263" y="0"/>
                </a:lnTo>
                <a:lnTo>
                  <a:pt x="4983263" y="1423789"/>
                </a:lnTo>
                <a:lnTo>
                  <a:pt x="0" y="1423789"/>
                </a:lnTo>
                <a:lnTo>
                  <a:pt x="0" y="0"/>
                </a:lnTo>
                <a:close/>
              </a:path>
            </a:pathLst>
          </a:custGeom>
          <a:blipFill>
            <a:blip r:embed="rId2"/>
            <a:stretch>
              <a:fillRect l="0" t="0" r="0" b="0"/>
            </a:stretch>
          </a:blipFill>
        </p:spPr>
      </p:sp>
      <p:sp>
        <p:nvSpPr>
          <p:cNvPr name="TextBox 6" id="6"/>
          <p:cNvSpPr txBox="true"/>
          <p:nvPr/>
        </p:nvSpPr>
        <p:spPr>
          <a:xfrm rot="0">
            <a:off x="6648952" y="5105400"/>
            <a:ext cx="4990096" cy="396240"/>
          </a:xfrm>
          <a:prstGeom prst="rect">
            <a:avLst/>
          </a:prstGeom>
        </p:spPr>
        <p:txBody>
          <a:bodyPr anchor="t" rtlCol="false" tIns="0" lIns="0" bIns="0" rIns="0">
            <a:spAutoFit/>
          </a:bodyPr>
          <a:lstStyle/>
          <a:p>
            <a:pPr algn="l" marL="0" indent="0" lvl="0">
              <a:lnSpc>
                <a:spcPts val="3359"/>
              </a:lnSpc>
            </a:pPr>
            <a:r>
              <a:rPr lang="en-US" b="true" sz="2400" spc="177">
                <a:solidFill>
                  <a:srgbClr val="28232A"/>
                </a:solidFill>
                <a:latin typeface="Open Sans Semi-Bold"/>
                <a:ea typeface="Open Sans Semi-Bold"/>
                <a:cs typeface="Open Sans Semi-Bold"/>
                <a:sym typeface="Open Sans Semi-Bold"/>
              </a:rPr>
              <a:t>SUBTITLE OF PRESENTATION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074658" y="8190595"/>
            <a:ext cx="16138684" cy="0"/>
          </a:xfrm>
          <a:prstGeom prst="line">
            <a:avLst/>
          </a:prstGeom>
          <a:ln cap="flat" w="38100">
            <a:solidFill>
              <a:srgbClr val="AC213D"/>
            </a:solidFill>
            <a:prstDash val="solid"/>
            <a:headEnd type="none" len="sm" w="sm"/>
            <a:tailEnd type="none" len="sm" w="sm"/>
          </a:ln>
        </p:spPr>
      </p:sp>
      <p:sp>
        <p:nvSpPr>
          <p:cNvPr name="TextBox 3" id="3"/>
          <p:cNvSpPr txBox="true"/>
          <p:nvPr/>
        </p:nvSpPr>
        <p:spPr>
          <a:xfrm rot="0">
            <a:off x="5956491" y="1114452"/>
            <a:ext cx="6375019" cy="1313249"/>
          </a:xfrm>
          <a:prstGeom prst="rect">
            <a:avLst/>
          </a:prstGeom>
        </p:spPr>
        <p:txBody>
          <a:bodyPr anchor="t" rtlCol="false" tIns="0" lIns="0" bIns="0" rIns="0">
            <a:spAutoFit/>
          </a:bodyPr>
          <a:lstStyle/>
          <a:p>
            <a:pPr algn="l">
              <a:lnSpc>
                <a:spcPts val="10695"/>
              </a:lnSpc>
            </a:pPr>
            <a:r>
              <a:rPr lang="en-US" sz="7639" b="true">
                <a:solidFill>
                  <a:srgbClr val="140D16"/>
                </a:solidFill>
                <a:latin typeface="Inter Bold"/>
                <a:ea typeface="Inter Bold"/>
                <a:cs typeface="Inter Bold"/>
                <a:sym typeface="Inter Bold"/>
              </a:rPr>
              <a:t>DISCLOSURE</a:t>
            </a:r>
          </a:p>
        </p:txBody>
      </p:sp>
      <p:sp>
        <p:nvSpPr>
          <p:cNvPr name="TextBox 4" id="4"/>
          <p:cNvSpPr txBox="true"/>
          <p:nvPr/>
        </p:nvSpPr>
        <p:spPr>
          <a:xfrm rot="0">
            <a:off x="1074658" y="8348603"/>
            <a:ext cx="3969545" cy="421641"/>
          </a:xfrm>
          <a:prstGeom prst="rect">
            <a:avLst/>
          </a:prstGeom>
        </p:spPr>
        <p:txBody>
          <a:bodyPr anchor="t" rtlCol="false" tIns="0" lIns="0" bIns="0" rIns="0">
            <a:spAutoFit/>
          </a:bodyPr>
          <a:lstStyle/>
          <a:p>
            <a:pPr algn="just" marL="0" indent="0" lvl="0">
              <a:lnSpc>
                <a:spcPts val="3564"/>
              </a:lnSpc>
            </a:pPr>
            <a:r>
              <a:rPr lang="en-US" b="true" sz="2299">
                <a:solidFill>
                  <a:srgbClr val="28232A"/>
                </a:solidFill>
                <a:latin typeface="Open Sans Bold"/>
                <a:ea typeface="Open Sans Bold"/>
                <a:cs typeface="Open Sans Bold"/>
                <a:sym typeface="Open Sans Bold"/>
              </a:rPr>
              <a:t>www.perc-canada.ca</a:t>
            </a:r>
          </a:p>
        </p:txBody>
      </p:sp>
      <p:sp>
        <p:nvSpPr>
          <p:cNvPr name="Freeform 5" id="5"/>
          <p:cNvSpPr/>
          <p:nvPr/>
        </p:nvSpPr>
        <p:spPr>
          <a:xfrm flipH="false" flipV="false" rot="0">
            <a:off x="12276037" y="8424803"/>
            <a:ext cx="4983263" cy="1423789"/>
          </a:xfrm>
          <a:custGeom>
            <a:avLst/>
            <a:gdLst/>
            <a:ahLst/>
            <a:cxnLst/>
            <a:rect r="r" b="b" t="t" l="l"/>
            <a:pathLst>
              <a:path h="1423789" w="4983263">
                <a:moveTo>
                  <a:pt x="0" y="0"/>
                </a:moveTo>
                <a:lnTo>
                  <a:pt x="4983263" y="0"/>
                </a:lnTo>
                <a:lnTo>
                  <a:pt x="4983263" y="1423789"/>
                </a:lnTo>
                <a:lnTo>
                  <a:pt x="0" y="1423789"/>
                </a:lnTo>
                <a:lnTo>
                  <a:pt x="0" y="0"/>
                </a:lnTo>
                <a:close/>
              </a:path>
            </a:pathLst>
          </a:custGeom>
          <a:blipFill>
            <a:blip r:embed="rId2"/>
            <a:stretch>
              <a:fillRect l="0" t="0" r="0" b="0"/>
            </a:stretch>
          </a:blipFill>
        </p:spPr>
      </p:sp>
      <p:sp>
        <p:nvSpPr>
          <p:cNvPr name="TextBox 6" id="6"/>
          <p:cNvSpPr txBox="true"/>
          <p:nvPr/>
        </p:nvSpPr>
        <p:spPr>
          <a:xfrm rot="0">
            <a:off x="3447176" y="3173686"/>
            <a:ext cx="11393649" cy="497840"/>
          </a:xfrm>
          <a:prstGeom prst="rect">
            <a:avLst/>
          </a:prstGeom>
        </p:spPr>
        <p:txBody>
          <a:bodyPr anchor="t" rtlCol="false" tIns="0" lIns="0" bIns="0" rIns="0">
            <a:spAutoFit/>
          </a:bodyPr>
          <a:lstStyle/>
          <a:p>
            <a:pPr algn="ctr" marL="0" indent="0" lvl="0">
              <a:lnSpc>
                <a:spcPts val="4059"/>
              </a:lnSpc>
            </a:pPr>
            <a:r>
              <a:rPr lang="en-US" b="true" sz="2899" spc="214">
                <a:solidFill>
                  <a:srgbClr val="28232A"/>
                </a:solidFill>
                <a:latin typeface="Open Sans Semi-Bold"/>
                <a:ea typeface="Open Sans Semi-Bold"/>
                <a:cs typeface="Open Sans Semi-Bold"/>
                <a:sym typeface="Open Sans Semi-Bold"/>
              </a:rPr>
              <a:t>DECLARE ANY AND ALL CONFLICTS OF INTEREST HERE.</a:t>
            </a:r>
          </a:p>
        </p:txBody>
      </p:sp>
      <p:sp>
        <p:nvSpPr>
          <p:cNvPr name="TextBox 7" id="7"/>
          <p:cNvSpPr txBox="true"/>
          <p:nvPr/>
        </p:nvSpPr>
        <p:spPr>
          <a:xfrm rot="0">
            <a:off x="2614265" y="4049458"/>
            <a:ext cx="13059470" cy="3329940"/>
          </a:xfrm>
          <a:prstGeom prst="rect">
            <a:avLst/>
          </a:prstGeom>
        </p:spPr>
        <p:txBody>
          <a:bodyPr anchor="t" rtlCol="false" tIns="0" lIns="0" bIns="0" rIns="0">
            <a:spAutoFit/>
          </a:bodyPr>
          <a:lstStyle/>
          <a:p>
            <a:pPr algn="ctr">
              <a:lnSpc>
                <a:spcPts val="3359"/>
              </a:lnSpc>
            </a:pPr>
            <a:r>
              <a:rPr lang="en-US" sz="2400" i="true" spc="177">
                <a:solidFill>
                  <a:srgbClr val="28232A"/>
                </a:solidFill>
                <a:latin typeface="Open Sans Italics"/>
                <a:ea typeface="Open Sans Italics"/>
                <a:cs typeface="Open Sans Italics"/>
                <a:sym typeface="Open Sans Italics"/>
              </a:rPr>
              <a:t>A CONFLICT OF INTEREST CAN BE REAL OR PERCEIVED.</a:t>
            </a:r>
          </a:p>
          <a:p>
            <a:pPr algn="ctr">
              <a:lnSpc>
                <a:spcPts val="3359"/>
              </a:lnSpc>
            </a:pPr>
          </a:p>
          <a:p>
            <a:pPr algn="ctr">
              <a:lnSpc>
                <a:spcPts val="3359"/>
              </a:lnSpc>
            </a:pPr>
            <a:r>
              <a:rPr lang="en-US" sz="2400" i="true" spc="177">
                <a:solidFill>
                  <a:srgbClr val="28232A"/>
                </a:solidFill>
                <a:latin typeface="Open Sans Italics"/>
                <a:ea typeface="Open Sans Italics"/>
                <a:cs typeface="Open Sans Italics"/>
                <a:sym typeface="Open Sans Italics"/>
              </a:rPr>
              <a:t>THIS PRESENTATION IS A PART OF AN CME ACCREDITED EVENT.</a:t>
            </a:r>
            <a:r>
              <a:rPr lang="en-US" sz="2400" i="true" spc="177">
                <a:solidFill>
                  <a:srgbClr val="28232A"/>
                </a:solidFill>
                <a:latin typeface="Open Sans Italics"/>
                <a:ea typeface="Open Sans Italics"/>
                <a:cs typeface="Open Sans Italics"/>
                <a:sym typeface="Open Sans Italics"/>
              </a:rPr>
              <a:t> Please see page 4 of the RCPS document (Link below) of the National Standard for support of Accredited CPD activities for more details about conflicts of interest.</a:t>
            </a:r>
          </a:p>
          <a:p>
            <a:pPr algn="ctr">
              <a:lnSpc>
                <a:spcPts val="3359"/>
              </a:lnSpc>
            </a:pPr>
          </a:p>
          <a:p>
            <a:pPr algn="ctr" marL="0" indent="0" lvl="0">
              <a:lnSpc>
                <a:spcPts val="3359"/>
              </a:lnSpc>
            </a:pPr>
            <a:r>
              <a:rPr lang="en-US" sz="2400" i="true" spc="177">
                <a:solidFill>
                  <a:srgbClr val="28232A"/>
                </a:solidFill>
                <a:latin typeface="Open Sans Italics"/>
                <a:ea typeface="Open Sans Italics"/>
                <a:cs typeface="Open Sans Italics"/>
                <a:sym typeface="Open Sans Italics"/>
              </a:rPr>
              <a:t>FILE:///USERS/PERCNATIONALCOORDINATOR/DOWNLOADS/NATIONAL-STANDARD-ACCREDITED-ACTIVITES-E%20(2).PDF</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AutoShape 2" id="2"/>
          <p:cNvSpPr/>
          <p:nvPr/>
        </p:nvSpPr>
        <p:spPr>
          <a:xfrm>
            <a:off x="1074658" y="8563446"/>
            <a:ext cx="16138684" cy="0"/>
          </a:xfrm>
          <a:prstGeom prst="line">
            <a:avLst/>
          </a:prstGeom>
          <a:ln cap="flat" w="38100">
            <a:solidFill>
              <a:srgbClr val="1C5739"/>
            </a:solidFill>
            <a:prstDash val="solid"/>
            <a:headEnd type="none" len="sm" w="sm"/>
            <a:tailEnd type="none" len="sm" w="sm"/>
          </a:ln>
        </p:spPr>
      </p:sp>
      <p:sp>
        <p:nvSpPr>
          <p:cNvPr name="TextBox 3" id="3"/>
          <p:cNvSpPr txBox="true"/>
          <p:nvPr/>
        </p:nvSpPr>
        <p:spPr>
          <a:xfrm rot="0">
            <a:off x="981075" y="2655446"/>
            <a:ext cx="14166687" cy="2875180"/>
          </a:xfrm>
          <a:prstGeom prst="rect">
            <a:avLst/>
          </a:prstGeom>
        </p:spPr>
        <p:txBody>
          <a:bodyPr anchor="t" rtlCol="false" tIns="0" lIns="0" bIns="0" rIns="0">
            <a:spAutoFit/>
          </a:bodyPr>
          <a:lstStyle/>
          <a:p>
            <a:pPr algn="l">
              <a:lnSpc>
                <a:spcPts val="21600"/>
              </a:lnSpc>
            </a:pPr>
            <a:r>
              <a:rPr lang="en-US" b="true" sz="15428" spc="540">
                <a:solidFill>
                  <a:srgbClr val="231F20"/>
                </a:solidFill>
                <a:latin typeface="Codec Pro Ultra-Bold"/>
                <a:ea typeface="Codec Pro Ultra-Bold"/>
                <a:cs typeface="Codec Pro Ultra-Bold"/>
                <a:sym typeface="Codec Pro Ultra-Bold"/>
              </a:rPr>
              <a:t>thank you</a:t>
            </a:r>
          </a:p>
        </p:txBody>
      </p:sp>
      <p:sp>
        <p:nvSpPr>
          <p:cNvPr name="TextBox 4" id="4"/>
          <p:cNvSpPr txBox="true"/>
          <p:nvPr/>
        </p:nvSpPr>
        <p:spPr>
          <a:xfrm rot="0">
            <a:off x="1074658" y="9203706"/>
            <a:ext cx="2012164" cy="300355"/>
          </a:xfrm>
          <a:prstGeom prst="rect">
            <a:avLst/>
          </a:prstGeom>
        </p:spPr>
        <p:txBody>
          <a:bodyPr anchor="t" rtlCol="false" tIns="0" lIns="0" bIns="0" rIns="0">
            <a:spAutoFit/>
          </a:bodyPr>
          <a:lstStyle/>
          <a:p>
            <a:pPr algn="just" marL="0" indent="0" lvl="0">
              <a:lnSpc>
                <a:spcPts val="2479"/>
              </a:lnSpc>
            </a:pPr>
            <a:r>
              <a:rPr lang="en-US" sz="1599" spc="156">
                <a:solidFill>
                  <a:srgbClr val="231F20"/>
                </a:solidFill>
                <a:latin typeface="Open Sauce"/>
                <a:ea typeface="Open Sauce"/>
                <a:cs typeface="Open Sauce"/>
                <a:sym typeface="Open Sauce"/>
              </a:rPr>
              <a:t>+123-456-7890 </a:t>
            </a:r>
          </a:p>
        </p:txBody>
      </p:sp>
      <p:sp>
        <p:nvSpPr>
          <p:cNvPr name="TextBox 5" id="5"/>
          <p:cNvSpPr txBox="true"/>
          <p:nvPr/>
        </p:nvSpPr>
        <p:spPr>
          <a:xfrm rot="0">
            <a:off x="1074658" y="8872078"/>
            <a:ext cx="2012164" cy="300355"/>
          </a:xfrm>
          <a:prstGeom prst="rect">
            <a:avLst/>
          </a:prstGeom>
        </p:spPr>
        <p:txBody>
          <a:bodyPr anchor="t" rtlCol="false" tIns="0" lIns="0" bIns="0" rIns="0">
            <a:spAutoFit/>
          </a:bodyPr>
          <a:lstStyle/>
          <a:p>
            <a:pPr algn="just" marL="0" indent="0" lvl="0">
              <a:lnSpc>
                <a:spcPts val="2479"/>
              </a:lnSpc>
            </a:pPr>
            <a:r>
              <a:rPr lang="en-US" sz="1599" spc="156">
                <a:solidFill>
                  <a:srgbClr val="231F20"/>
                </a:solidFill>
                <a:latin typeface="Open Sauce"/>
                <a:ea typeface="Open Sauce"/>
                <a:cs typeface="Open Sauce"/>
                <a:sym typeface="Open Sauce"/>
              </a:rPr>
              <a:t>Telephone</a:t>
            </a:r>
          </a:p>
        </p:txBody>
      </p:sp>
      <p:sp>
        <p:nvSpPr>
          <p:cNvPr name="TextBox 6" id="6"/>
          <p:cNvSpPr txBox="true"/>
          <p:nvPr/>
        </p:nvSpPr>
        <p:spPr>
          <a:xfrm rot="0">
            <a:off x="3575225" y="9222756"/>
            <a:ext cx="2725663" cy="492398"/>
          </a:xfrm>
          <a:prstGeom prst="rect">
            <a:avLst/>
          </a:prstGeom>
        </p:spPr>
        <p:txBody>
          <a:bodyPr anchor="t" rtlCol="false" tIns="0" lIns="0" bIns="0" rIns="0">
            <a:spAutoFit/>
          </a:bodyPr>
          <a:lstStyle/>
          <a:p>
            <a:pPr algn="just">
              <a:lnSpc>
                <a:spcPts val="2094"/>
              </a:lnSpc>
            </a:pPr>
            <a:r>
              <a:rPr lang="en-US" sz="1350" spc="132">
                <a:solidFill>
                  <a:srgbClr val="231F20"/>
                </a:solidFill>
                <a:latin typeface="Open Sauce"/>
                <a:ea typeface="Open Sauce"/>
                <a:cs typeface="Open Sauce"/>
                <a:sym typeface="Open Sauce"/>
              </a:rPr>
              <a:t>123 Anywhere St., Any City, </a:t>
            </a:r>
          </a:p>
          <a:p>
            <a:pPr algn="just" marL="0" indent="0" lvl="0">
              <a:lnSpc>
                <a:spcPts val="2094"/>
              </a:lnSpc>
            </a:pPr>
            <a:r>
              <a:rPr lang="en-US" sz="1350" spc="132">
                <a:solidFill>
                  <a:srgbClr val="231F20"/>
                </a:solidFill>
                <a:latin typeface="Open Sauce"/>
                <a:ea typeface="Open Sauce"/>
                <a:cs typeface="Open Sauce"/>
                <a:sym typeface="Open Sauce"/>
              </a:rPr>
              <a:t>ST 12345 </a:t>
            </a:r>
          </a:p>
        </p:txBody>
      </p:sp>
      <p:sp>
        <p:nvSpPr>
          <p:cNvPr name="TextBox 7" id="7"/>
          <p:cNvSpPr txBox="true"/>
          <p:nvPr/>
        </p:nvSpPr>
        <p:spPr>
          <a:xfrm rot="0">
            <a:off x="6824763" y="9203706"/>
            <a:ext cx="2868747" cy="292164"/>
          </a:xfrm>
          <a:prstGeom prst="rect">
            <a:avLst/>
          </a:prstGeom>
        </p:spPr>
        <p:txBody>
          <a:bodyPr anchor="t" rtlCol="false" tIns="0" lIns="0" bIns="0" rIns="0">
            <a:spAutoFit/>
          </a:bodyPr>
          <a:lstStyle/>
          <a:p>
            <a:pPr algn="just" marL="0" indent="0" lvl="0">
              <a:lnSpc>
                <a:spcPts val="2433"/>
              </a:lnSpc>
            </a:pPr>
            <a:r>
              <a:rPr lang="en-US" sz="1569" spc="153">
                <a:solidFill>
                  <a:srgbClr val="231F20"/>
                </a:solidFill>
                <a:latin typeface="Open Sauce"/>
                <a:ea typeface="Open Sauce"/>
                <a:cs typeface="Open Sauce"/>
                <a:sym typeface="Open Sauce"/>
              </a:rPr>
              <a:t>www.reallygreatsite.com </a:t>
            </a:r>
          </a:p>
        </p:txBody>
      </p:sp>
      <p:sp>
        <p:nvSpPr>
          <p:cNvPr name="TextBox 8" id="8"/>
          <p:cNvSpPr txBox="true"/>
          <p:nvPr/>
        </p:nvSpPr>
        <p:spPr>
          <a:xfrm rot="0">
            <a:off x="3575225" y="8872078"/>
            <a:ext cx="2725663" cy="300355"/>
          </a:xfrm>
          <a:prstGeom prst="rect">
            <a:avLst/>
          </a:prstGeom>
        </p:spPr>
        <p:txBody>
          <a:bodyPr anchor="t" rtlCol="false" tIns="0" lIns="0" bIns="0" rIns="0">
            <a:spAutoFit/>
          </a:bodyPr>
          <a:lstStyle/>
          <a:p>
            <a:pPr algn="just" marL="0" indent="0" lvl="0">
              <a:lnSpc>
                <a:spcPts val="2479"/>
              </a:lnSpc>
            </a:pPr>
            <a:r>
              <a:rPr lang="en-US" sz="1599" spc="156">
                <a:solidFill>
                  <a:srgbClr val="231F20"/>
                </a:solidFill>
                <a:latin typeface="Open Sauce"/>
                <a:ea typeface="Open Sauce"/>
                <a:cs typeface="Open Sauce"/>
                <a:sym typeface="Open Sauce"/>
              </a:rPr>
              <a:t>Address</a:t>
            </a:r>
          </a:p>
        </p:txBody>
      </p:sp>
      <p:sp>
        <p:nvSpPr>
          <p:cNvPr name="TextBox 9" id="9"/>
          <p:cNvSpPr txBox="true"/>
          <p:nvPr/>
        </p:nvSpPr>
        <p:spPr>
          <a:xfrm rot="0">
            <a:off x="6824763" y="8872078"/>
            <a:ext cx="2868747" cy="300355"/>
          </a:xfrm>
          <a:prstGeom prst="rect">
            <a:avLst/>
          </a:prstGeom>
        </p:spPr>
        <p:txBody>
          <a:bodyPr anchor="t" rtlCol="false" tIns="0" lIns="0" bIns="0" rIns="0">
            <a:spAutoFit/>
          </a:bodyPr>
          <a:lstStyle/>
          <a:p>
            <a:pPr algn="just" marL="0" indent="0" lvl="0">
              <a:lnSpc>
                <a:spcPts val="2479"/>
              </a:lnSpc>
            </a:pPr>
            <a:r>
              <a:rPr lang="en-US" sz="1599" spc="156">
                <a:solidFill>
                  <a:srgbClr val="231F20"/>
                </a:solidFill>
                <a:latin typeface="Open Sauce"/>
                <a:ea typeface="Open Sauce"/>
                <a:cs typeface="Open Sauce"/>
                <a:sym typeface="Open Sauce"/>
              </a:rPr>
              <a:t>Website</a:t>
            </a:r>
          </a:p>
        </p:txBody>
      </p:sp>
      <p:sp>
        <p:nvSpPr>
          <p:cNvPr name="TextBox 10" id="10"/>
          <p:cNvSpPr txBox="true"/>
          <p:nvPr/>
        </p:nvSpPr>
        <p:spPr>
          <a:xfrm rot="0">
            <a:off x="14344595" y="8862553"/>
            <a:ext cx="2868747" cy="368301"/>
          </a:xfrm>
          <a:prstGeom prst="rect">
            <a:avLst/>
          </a:prstGeom>
        </p:spPr>
        <p:txBody>
          <a:bodyPr anchor="t" rtlCol="false" tIns="0" lIns="0" bIns="0" rIns="0">
            <a:spAutoFit/>
          </a:bodyPr>
          <a:lstStyle/>
          <a:p>
            <a:pPr algn="r" marL="0" indent="0" lvl="0">
              <a:lnSpc>
                <a:spcPts val="3099"/>
              </a:lnSpc>
            </a:pPr>
            <a:r>
              <a:rPr lang="en-US" sz="1999" spc="195">
                <a:solidFill>
                  <a:srgbClr val="231F20"/>
                </a:solidFill>
                <a:latin typeface="Open Sauce"/>
                <a:ea typeface="Open Sauce"/>
                <a:cs typeface="Open Sauce"/>
                <a:sym typeface="Open Sauce"/>
              </a:rPr>
              <a:t>December 2024</a:t>
            </a:r>
          </a:p>
        </p:txBody>
      </p:sp>
      <p:sp>
        <p:nvSpPr>
          <p:cNvPr name="TextBox 11" id="11"/>
          <p:cNvSpPr txBox="true"/>
          <p:nvPr/>
        </p:nvSpPr>
        <p:spPr>
          <a:xfrm rot="0">
            <a:off x="2534345" y="5498443"/>
            <a:ext cx="8069342" cy="490855"/>
          </a:xfrm>
          <a:prstGeom prst="rect">
            <a:avLst/>
          </a:prstGeom>
        </p:spPr>
        <p:txBody>
          <a:bodyPr anchor="t" rtlCol="false" tIns="0" lIns="0" bIns="0" rIns="0">
            <a:spAutoFit/>
          </a:bodyPr>
          <a:lstStyle/>
          <a:p>
            <a:pPr algn="l" marL="0" indent="0" lvl="0">
              <a:lnSpc>
                <a:spcPts val="3919"/>
              </a:lnSpc>
            </a:pPr>
            <a:r>
              <a:rPr lang="en-US" sz="2799" spc="274">
                <a:solidFill>
                  <a:srgbClr val="231F20"/>
                </a:solidFill>
                <a:latin typeface="Open Sauce"/>
                <a:ea typeface="Open Sauce"/>
                <a:cs typeface="Open Sauce"/>
                <a:sym typeface="Open Sauce"/>
              </a:rPr>
              <a:t>for your attention</a:t>
            </a:r>
          </a:p>
        </p:txBody>
      </p:sp>
      <p:sp>
        <p:nvSpPr>
          <p:cNvPr name="Freeform 12" id="12"/>
          <p:cNvSpPr/>
          <p:nvPr/>
        </p:nvSpPr>
        <p:spPr>
          <a:xfrm flipH="false" flipV="false" rot="0">
            <a:off x="742251" y="485807"/>
            <a:ext cx="4983263" cy="1423789"/>
          </a:xfrm>
          <a:custGeom>
            <a:avLst/>
            <a:gdLst/>
            <a:ahLst/>
            <a:cxnLst/>
            <a:rect r="r" b="b" t="t" l="l"/>
            <a:pathLst>
              <a:path h="1423789" w="4983263">
                <a:moveTo>
                  <a:pt x="0" y="0"/>
                </a:moveTo>
                <a:lnTo>
                  <a:pt x="4983263" y="0"/>
                </a:lnTo>
                <a:lnTo>
                  <a:pt x="4983263" y="1423789"/>
                </a:lnTo>
                <a:lnTo>
                  <a:pt x="0" y="1423789"/>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70195" y="0"/>
            <a:ext cx="5017805" cy="10287000"/>
            <a:chOff x="0" y="0"/>
            <a:chExt cx="1321562" cy="2709333"/>
          </a:xfrm>
        </p:grpSpPr>
        <p:sp>
          <p:nvSpPr>
            <p:cNvPr name="Freeform 3" id="3"/>
            <p:cNvSpPr/>
            <p:nvPr/>
          </p:nvSpPr>
          <p:spPr>
            <a:xfrm flipH="false" flipV="false" rot="0">
              <a:off x="0" y="0"/>
              <a:ext cx="1321562" cy="2709333"/>
            </a:xfrm>
            <a:custGeom>
              <a:avLst/>
              <a:gdLst/>
              <a:ahLst/>
              <a:cxnLst/>
              <a:rect r="r" b="b" t="t" l="l"/>
              <a:pathLst>
                <a:path h="2709333" w="1321562">
                  <a:moveTo>
                    <a:pt x="0" y="0"/>
                  </a:moveTo>
                  <a:lnTo>
                    <a:pt x="1321562" y="0"/>
                  </a:lnTo>
                  <a:lnTo>
                    <a:pt x="1321562" y="2709333"/>
                  </a:lnTo>
                  <a:lnTo>
                    <a:pt x="0" y="2709333"/>
                  </a:lnTo>
                  <a:close/>
                </a:path>
              </a:pathLst>
            </a:custGeom>
            <a:solidFill>
              <a:srgbClr val="140D16"/>
            </a:solidFill>
          </p:spPr>
        </p:sp>
        <p:sp>
          <p:nvSpPr>
            <p:cNvPr name="TextBox 4" id="4"/>
            <p:cNvSpPr txBox="true"/>
            <p:nvPr/>
          </p:nvSpPr>
          <p:spPr>
            <a:xfrm>
              <a:off x="0" y="-47625"/>
              <a:ext cx="1321562" cy="2756958"/>
            </a:xfrm>
            <a:prstGeom prst="rect">
              <a:avLst/>
            </a:prstGeom>
          </p:spPr>
          <p:txBody>
            <a:bodyPr anchor="ctr" rtlCol="false" tIns="50800" lIns="50800" bIns="50800" rIns="50800"/>
            <a:lstStyle/>
            <a:p>
              <a:pPr algn="ctr">
                <a:lnSpc>
                  <a:spcPts val="2479"/>
                </a:lnSpc>
              </a:pPr>
            </a:p>
          </p:txBody>
        </p:sp>
      </p:grpSp>
      <p:grpSp>
        <p:nvGrpSpPr>
          <p:cNvPr name="Group 5" id="5"/>
          <p:cNvGrpSpPr/>
          <p:nvPr/>
        </p:nvGrpSpPr>
        <p:grpSpPr>
          <a:xfrm rot="0">
            <a:off x="11895342" y="850390"/>
            <a:ext cx="5363958" cy="8015678"/>
            <a:chOff x="0" y="0"/>
            <a:chExt cx="7151943" cy="10687570"/>
          </a:xfrm>
        </p:grpSpPr>
        <p:pic>
          <p:nvPicPr>
            <p:cNvPr name="Picture 6" id="6"/>
            <p:cNvPicPr>
              <a:picLocks noChangeAspect="true"/>
            </p:cNvPicPr>
            <p:nvPr/>
          </p:nvPicPr>
          <p:blipFill>
            <a:blip r:embed="rId2"/>
            <a:srcRect l="28407" t="0" r="27008" b="0"/>
            <a:stretch>
              <a:fillRect/>
            </a:stretch>
          </p:blipFill>
          <p:spPr>
            <a:xfrm flipH="false" flipV="false">
              <a:off x="0" y="0"/>
              <a:ext cx="7151943" cy="10687570"/>
            </a:xfrm>
            <a:prstGeom prst="rect">
              <a:avLst/>
            </a:prstGeom>
          </p:spPr>
        </p:pic>
      </p:grpSp>
      <p:sp>
        <p:nvSpPr>
          <p:cNvPr name="TextBox 7" id="7"/>
          <p:cNvSpPr txBox="true"/>
          <p:nvPr/>
        </p:nvSpPr>
        <p:spPr>
          <a:xfrm rot="0">
            <a:off x="1028700" y="4237269"/>
            <a:ext cx="9882968" cy="4220337"/>
          </a:xfrm>
          <a:prstGeom prst="rect">
            <a:avLst/>
          </a:prstGeom>
        </p:spPr>
        <p:txBody>
          <a:bodyPr anchor="t" rtlCol="false" tIns="0" lIns="0" bIns="0" rIns="0">
            <a:spAutoFit/>
          </a:bodyPr>
          <a:lstStyle/>
          <a:p>
            <a:pPr algn="just">
              <a:lnSpc>
                <a:spcPts val="4224"/>
              </a:lnSpc>
            </a:pPr>
            <a:r>
              <a:rPr lang="en-US" sz="2400" spc="96">
                <a:solidFill>
                  <a:srgbClr val="28232A"/>
                </a:solidFill>
                <a:latin typeface="Open Sans"/>
                <a:ea typeface="Open Sans"/>
                <a:cs typeface="Open Sans"/>
                <a:sym typeface="Open Sans"/>
              </a:rPr>
              <a:t>At Thynk Unlimited, we believe in the transformative power of compelling storytelling, data-driven strategies, and cutting-edge creativity. Our mission is simple: to empower businesses with strategic marketing solutions that not only elevate brand visibility but also drive tangible growth and success.</a:t>
            </a:r>
          </a:p>
          <a:p>
            <a:pPr algn="just">
              <a:lnSpc>
                <a:spcPts val="4224"/>
              </a:lnSpc>
            </a:pPr>
          </a:p>
          <a:p>
            <a:pPr algn="just" marL="0" indent="0" lvl="0">
              <a:lnSpc>
                <a:spcPts val="4224"/>
              </a:lnSpc>
            </a:pPr>
            <a:r>
              <a:rPr lang="en-US" sz="2400" spc="96">
                <a:solidFill>
                  <a:srgbClr val="28232A"/>
                </a:solidFill>
                <a:latin typeface="Open Sans"/>
                <a:ea typeface="Open Sans"/>
                <a:cs typeface="Open Sans"/>
                <a:sym typeface="Open Sans"/>
              </a:rPr>
              <a:t>What sets us apart is not just our expertise but our commitment to understanding the unique DNA of each client.</a:t>
            </a:r>
          </a:p>
        </p:txBody>
      </p:sp>
      <p:sp>
        <p:nvSpPr>
          <p:cNvPr name="Freeform 8" id="8"/>
          <p:cNvSpPr/>
          <p:nvPr/>
        </p:nvSpPr>
        <p:spPr>
          <a:xfrm flipH="false" flipV="false" rot="0">
            <a:off x="14493449" y="9151339"/>
            <a:ext cx="3280201" cy="937200"/>
          </a:xfrm>
          <a:custGeom>
            <a:avLst/>
            <a:gdLst/>
            <a:ahLst/>
            <a:cxnLst/>
            <a:rect r="r" b="b" t="t" l="l"/>
            <a:pathLst>
              <a:path h="937200" w="3280201">
                <a:moveTo>
                  <a:pt x="0" y="0"/>
                </a:moveTo>
                <a:lnTo>
                  <a:pt x="3280201" y="0"/>
                </a:lnTo>
                <a:lnTo>
                  <a:pt x="3280201" y="937200"/>
                </a:lnTo>
                <a:lnTo>
                  <a:pt x="0" y="937200"/>
                </a:lnTo>
                <a:lnTo>
                  <a:pt x="0" y="0"/>
                </a:lnTo>
                <a:close/>
              </a:path>
            </a:pathLst>
          </a:custGeom>
          <a:blipFill>
            <a:blip r:embed="rId3"/>
            <a:stretch>
              <a:fillRect l="0" t="0" r="0" b="0"/>
            </a:stretch>
          </a:blipFill>
        </p:spPr>
      </p:sp>
      <p:sp>
        <p:nvSpPr>
          <p:cNvPr name="TextBox 9" id="9"/>
          <p:cNvSpPr txBox="true"/>
          <p:nvPr/>
        </p:nvSpPr>
        <p:spPr>
          <a:xfrm rot="0">
            <a:off x="1028700" y="1727613"/>
            <a:ext cx="7158103" cy="994410"/>
          </a:xfrm>
          <a:prstGeom prst="rect">
            <a:avLst/>
          </a:prstGeom>
        </p:spPr>
        <p:txBody>
          <a:bodyPr anchor="t" rtlCol="false" tIns="0" lIns="0" bIns="0" rIns="0">
            <a:spAutoFit/>
          </a:bodyPr>
          <a:lstStyle/>
          <a:p>
            <a:pPr algn="l">
              <a:lnSpc>
                <a:spcPts val="7560"/>
              </a:lnSpc>
            </a:pPr>
            <a:r>
              <a:rPr lang="en-US" sz="7200" b="true">
                <a:solidFill>
                  <a:srgbClr val="140D16"/>
                </a:solidFill>
                <a:latin typeface="Inter Bold"/>
                <a:ea typeface="Inter Bold"/>
                <a:cs typeface="Inter Bold"/>
                <a:sym typeface="Inter Bold"/>
              </a:rPr>
              <a:t>ADDITIONAL</a:t>
            </a:r>
          </a:p>
        </p:txBody>
      </p:sp>
      <p:sp>
        <p:nvSpPr>
          <p:cNvPr name="TextBox 10" id="10"/>
          <p:cNvSpPr txBox="true"/>
          <p:nvPr/>
        </p:nvSpPr>
        <p:spPr>
          <a:xfrm rot="0">
            <a:off x="1028700" y="2683923"/>
            <a:ext cx="6818840" cy="396240"/>
          </a:xfrm>
          <a:prstGeom prst="rect">
            <a:avLst/>
          </a:prstGeom>
        </p:spPr>
        <p:txBody>
          <a:bodyPr anchor="t" rtlCol="false" tIns="0" lIns="0" bIns="0" rIns="0">
            <a:spAutoFit/>
          </a:bodyPr>
          <a:lstStyle/>
          <a:p>
            <a:pPr algn="l" marL="0" indent="0" lvl="0">
              <a:lnSpc>
                <a:spcPts val="3359"/>
              </a:lnSpc>
            </a:pPr>
            <a:r>
              <a:rPr lang="en-US" b="true" sz="2400" spc="177">
                <a:solidFill>
                  <a:srgbClr val="28232A"/>
                </a:solidFill>
                <a:latin typeface="Open Sans Semi-Bold"/>
                <a:ea typeface="Open Sans Semi-Bold"/>
                <a:cs typeface="Open Sans Semi-Bold"/>
                <a:sym typeface="Open Sans Semi-Bold"/>
              </a:rPr>
              <a:t>SLIDES FOR USE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34610" y="0"/>
            <a:ext cx="5653390" cy="10287000"/>
            <a:chOff x="0" y="0"/>
            <a:chExt cx="1488959" cy="2709333"/>
          </a:xfrm>
        </p:grpSpPr>
        <p:sp>
          <p:nvSpPr>
            <p:cNvPr name="Freeform 3" id="3"/>
            <p:cNvSpPr/>
            <p:nvPr/>
          </p:nvSpPr>
          <p:spPr>
            <a:xfrm flipH="false" flipV="false" rot="0">
              <a:off x="0" y="0"/>
              <a:ext cx="1488959" cy="2709333"/>
            </a:xfrm>
            <a:custGeom>
              <a:avLst/>
              <a:gdLst/>
              <a:ahLst/>
              <a:cxnLst/>
              <a:rect r="r" b="b" t="t" l="l"/>
              <a:pathLst>
                <a:path h="2709333" w="1488959">
                  <a:moveTo>
                    <a:pt x="0" y="0"/>
                  </a:moveTo>
                  <a:lnTo>
                    <a:pt x="1488959" y="0"/>
                  </a:lnTo>
                  <a:lnTo>
                    <a:pt x="1488959" y="2709333"/>
                  </a:lnTo>
                  <a:lnTo>
                    <a:pt x="0" y="2709333"/>
                  </a:lnTo>
                  <a:close/>
                </a:path>
              </a:pathLst>
            </a:custGeom>
            <a:solidFill>
              <a:srgbClr val="9D9EA8"/>
            </a:solidFill>
          </p:spPr>
        </p:sp>
        <p:sp>
          <p:nvSpPr>
            <p:cNvPr name="TextBox 4" id="4"/>
            <p:cNvSpPr txBox="true"/>
            <p:nvPr/>
          </p:nvSpPr>
          <p:spPr>
            <a:xfrm>
              <a:off x="0" y="-47625"/>
              <a:ext cx="1488959" cy="2756958"/>
            </a:xfrm>
            <a:prstGeom prst="rect">
              <a:avLst/>
            </a:prstGeom>
          </p:spPr>
          <p:txBody>
            <a:bodyPr anchor="ctr" rtlCol="false" tIns="50800" lIns="50800" bIns="50800" rIns="50800"/>
            <a:lstStyle/>
            <a:p>
              <a:pPr algn="ctr">
                <a:lnSpc>
                  <a:spcPts val="2479"/>
                </a:lnSpc>
              </a:pPr>
            </a:p>
          </p:txBody>
        </p:sp>
      </p:grpSp>
      <p:grpSp>
        <p:nvGrpSpPr>
          <p:cNvPr name="Group 5" id="5"/>
          <p:cNvGrpSpPr/>
          <p:nvPr/>
        </p:nvGrpSpPr>
        <p:grpSpPr>
          <a:xfrm rot="0">
            <a:off x="9590495" y="-1909062"/>
            <a:ext cx="7810371" cy="7810371"/>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4838700" y="0"/>
                  </a:moveTo>
                  <a:lnTo>
                    <a:pt x="1511300" y="0"/>
                  </a:lnTo>
                  <a:cubicBezTo>
                    <a:pt x="676910" y="0"/>
                    <a:pt x="0" y="676910"/>
                    <a:pt x="0" y="1511300"/>
                  </a:cubicBezTo>
                  <a:lnTo>
                    <a:pt x="0" y="6350000"/>
                  </a:lnTo>
                  <a:lnTo>
                    <a:pt x="4838700" y="6350000"/>
                  </a:lnTo>
                  <a:cubicBezTo>
                    <a:pt x="5673090" y="6350000"/>
                    <a:pt x="6350000" y="5673090"/>
                    <a:pt x="6350000" y="4838700"/>
                  </a:cubicBezTo>
                  <a:lnTo>
                    <a:pt x="6350000" y="0"/>
                  </a:lnTo>
                  <a:lnTo>
                    <a:pt x="4838700" y="0"/>
                  </a:lnTo>
                  <a:close/>
                </a:path>
              </a:pathLst>
            </a:custGeom>
            <a:blipFill>
              <a:blip r:embed="rId2"/>
              <a:stretch>
                <a:fillRect l="-35756" t="0" r="-40067" b="0"/>
              </a:stretch>
            </a:blipFill>
          </p:spPr>
        </p:sp>
      </p:grpSp>
      <p:grpSp>
        <p:nvGrpSpPr>
          <p:cNvPr name="Group 7" id="7"/>
          <p:cNvGrpSpPr/>
          <p:nvPr/>
        </p:nvGrpSpPr>
        <p:grpSpPr>
          <a:xfrm rot="0">
            <a:off x="839945" y="2796715"/>
            <a:ext cx="877649" cy="87764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232A"/>
            </a:solidFill>
          </p:spPr>
        </p:sp>
        <p:sp>
          <p:nvSpPr>
            <p:cNvPr name="TextBox 9" id="9"/>
            <p:cNvSpPr txBox="true"/>
            <p:nvPr/>
          </p:nvSpPr>
          <p:spPr>
            <a:xfrm>
              <a:off x="76200" y="19050"/>
              <a:ext cx="660400" cy="717550"/>
            </a:xfrm>
            <a:prstGeom prst="rect">
              <a:avLst/>
            </a:prstGeom>
          </p:spPr>
          <p:txBody>
            <a:bodyPr anchor="ctr" rtlCol="false" tIns="44470" lIns="44470" bIns="44470" rIns="44470"/>
            <a:lstStyle/>
            <a:p>
              <a:pPr algn="ctr">
                <a:lnSpc>
                  <a:spcPts val="4199"/>
                </a:lnSpc>
              </a:pPr>
              <a:r>
                <a:rPr lang="en-US" b="true" sz="2999">
                  <a:solidFill>
                    <a:srgbClr val="FFFFFF"/>
                  </a:solidFill>
                  <a:latin typeface="Inter Bold"/>
                  <a:ea typeface="Inter Bold"/>
                  <a:cs typeface="Inter Bold"/>
                  <a:sym typeface="Inter Bold"/>
                </a:rPr>
                <a:t>01</a:t>
              </a:r>
            </a:p>
          </p:txBody>
        </p:sp>
      </p:grpSp>
      <p:grpSp>
        <p:nvGrpSpPr>
          <p:cNvPr name="Group 10" id="10"/>
          <p:cNvGrpSpPr/>
          <p:nvPr/>
        </p:nvGrpSpPr>
        <p:grpSpPr>
          <a:xfrm rot="0">
            <a:off x="839945" y="6406654"/>
            <a:ext cx="877649" cy="87764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232A"/>
            </a:solidFill>
          </p:spPr>
        </p:sp>
        <p:sp>
          <p:nvSpPr>
            <p:cNvPr name="TextBox 12" id="12"/>
            <p:cNvSpPr txBox="true"/>
            <p:nvPr/>
          </p:nvSpPr>
          <p:spPr>
            <a:xfrm>
              <a:off x="76200" y="19050"/>
              <a:ext cx="660400" cy="717550"/>
            </a:xfrm>
            <a:prstGeom prst="rect">
              <a:avLst/>
            </a:prstGeom>
          </p:spPr>
          <p:txBody>
            <a:bodyPr anchor="ctr" rtlCol="false" tIns="44470" lIns="44470" bIns="44470" rIns="44470"/>
            <a:lstStyle/>
            <a:p>
              <a:pPr algn="ctr">
                <a:lnSpc>
                  <a:spcPts val="4199"/>
                </a:lnSpc>
              </a:pPr>
              <a:r>
                <a:rPr lang="en-US" b="true" sz="2999">
                  <a:solidFill>
                    <a:srgbClr val="FFFFFF"/>
                  </a:solidFill>
                  <a:latin typeface="Inter Bold"/>
                  <a:ea typeface="Inter Bold"/>
                  <a:cs typeface="Inter Bold"/>
                  <a:sym typeface="Inter Bold"/>
                </a:rPr>
                <a:t>02</a:t>
              </a:r>
            </a:p>
          </p:txBody>
        </p:sp>
      </p:grpSp>
      <p:grpSp>
        <p:nvGrpSpPr>
          <p:cNvPr name="Group 13" id="13"/>
          <p:cNvGrpSpPr/>
          <p:nvPr/>
        </p:nvGrpSpPr>
        <p:grpSpPr>
          <a:xfrm rot="0">
            <a:off x="9590495" y="6406654"/>
            <a:ext cx="877649" cy="877649"/>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232A"/>
            </a:solidFill>
          </p:spPr>
        </p:sp>
        <p:sp>
          <p:nvSpPr>
            <p:cNvPr name="TextBox 15" id="15"/>
            <p:cNvSpPr txBox="true"/>
            <p:nvPr/>
          </p:nvSpPr>
          <p:spPr>
            <a:xfrm>
              <a:off x="76200" y="19050"/>
              <a:ext cx="660400" cy="717550"/>
            </a:xfrm>
            <a:prstGeom prst="rect">
              <a:avLst/>
            </a:prstGeom>
          </p:spPr>
          <p:txBody>
            <a:bodyPr anchor="ctr" rtlCol="false" tIns="44470" lIns="44470" bIns="44470" rIns="44470"/>
            <a:lstStyle/>
            <a:p>
              <a:pPr algn="ctr">
                <a:lnSpc>
                  <a:spcPts val="4199"/>
                </a:lnSpc>
              </a:pPr>
              <a:r>
                <a:rPr lang="en-US" b="true" sz="2999">
                  <a:solidFill>
                    <a:srgbClr val="FFFFFF"/>
                  </a:solidFill>
                  <a:latin typeface="Inter Bold"/>
                  <a:ea typeface="Inter Bold"/>
                  <a:cs typeface="Inter Bold"/>
                  <a:sym typeface="Inter Bold"/>
                </a:rPr>
                <a:t>03</a:t>
              </a:r>
            </a:p>
          </p:txBody>
        </p:sp>
      </p:grpSp>
      <p:sp>
        <p:nvSpPr>
          <p:cNvPr name="TextBox 16" id="16"/>
          <p:cNvSpPr txBox="true"/>
          <p:nvPr/>
        </p:nvSpPr>
        <p:spPr>
          <a:xfrm rot="0">
            <a:off x="839945" y="552744"/>
            <a:ext cx="7149728" cy="994410"/>
          </a:xfrm>
          <a:prstGeom prst="rect">
            <a:avLst/>
          </a:prstGeom>
        </p:spPr>
        <p:txBody>
          <a:bodyPr anchor="t" rtlCol="false" tIns="0" lIns="0" bIns="0" rIns="0">
            <a:spAutoFit/>
          </a:bodyPr>
          <a:lstStyle/>
          <a:p>
            <a:pPr algn="l">
              <a:lnSpc>
                <a:spcPts val="7560"/>
              </a:lnSpc>
            </a:pPr>
            <a:r>
              <a:rPr lang="en-US" sz="7200" b="true">
                <a:solidFill>
                  <a:srgbClr val="28232A"/>
                </a:solidFill>
                <a:latin typeface="Inter Bold"/>
                <a:ea typeface="Inter Bold"/>
                <a:cs typeface="Inter Bold"/>
                <a:sym typeface="Inter Bold"/>
              </a:rPr>
              <a:t>ADDITIONAL</a:t>
            </a:r>
          </a:p>
        </p:txBody>
      </p:sp>
      <p:sp>
        <p:nvSpPr>
          <p:cNvPr name="TextBox 17" id="17"/>
          <p:cNvSpPr txBox="true"/>
          <p:nvPr/>
        </p:nvSpPr>
        <p:spPr>
          <a:xfrm rot="0">
            <a:off x="839945" y="1518579"/>
            <a:ext cx="6818840" cy="396240"/>
          </a:xfrm>
          <a:prstGeom prst="rect">
            <a:avLst/>
          </a:prstGeom>
        </p:spPr>
        <p:txBody>
          <a:bodyPr anchor="t" rtlCol="false" tIns="0" lIns="0" bIns="0" rIns="0">
            <a:spAutoFit/>
          </a:bodyPr>
          <a:lstStyle/>
          <a:p>
            <a:pPr algn="l" marL="0" indent="0" lvl="0">
              <a:lnSpc>
                <a:spcPts val="3359"/>
              </a:lnSpc>
            </a:pPr>
            <a:r>
              <a:rPr lang="en-US" b="true" sz="2400" spc="177">
                <a:solidFill>
                  <a:srgbClr val="28232A"/>
                </a:solidFill>
                <a:latin typeface="Open Sans Bold"/>
                <a:ea typeface="Open Sans Bold"/>
                <a:cs typeface="Open Sans Bold"/>
                <a:sym typeface="Open Sans Bold"/>
              </a:rPr>
              <a:t>SLIDES FOR USE</a:t>
            </a:r>
          </a:p>
        </p:txBody>
      </p:sp>
      <p:sp>
        <p:nvSpPr>
          <p:cNvPr name="TextBox 18" id="18"/>
          <p:cNvSpPr txBox="true"/>
          <p:nvPr/>
        </p:nvSpPr>
        <p:spPr>
          <a:xfrm rot="0">
            <a:off x="1925690" y="2982911"/>
            <a:ext cx="4877173" cy="464820"/>
          </a:xfrm>
          <a:prstGeom prst="rect">
            <a:avLst/>
          </a:prstGeom>
        </p:spPr>
        <p:txBody>
          <a:bodyPr anchor="t" rtlCol="false" tIns="0" lIns="0" bIns="0" rIns="0">
            <a:spAutoFit/>
          </a:bodyPr>
          <a:lstStyle/>
          <a:p>
            <a:pPr algn="l">
              <a:lnSpc>
                <a:spcPts val="3779"/>
              </a:lnSpc>
            </a:pPr>
            <a:r>
              <a:rPr lang="en-US" sz="2699" b="true">
                <a:solidFill>
                  <a:srgbClr val="28232A"/>
                </a:solidFill>
                <a:latin typeface="Inter Bold"/>
                <a:ea typeface="Inter Bold"/>
                <a:cs typeface="Inter Bold"/>
                <a:sym typeface="Inter Bold"/>
              </a:rPr>
              <a:t>Lack of Brand Visibility</a:t>
            </a:r>
          </a:p>
        </p:txBody>
      </p:sp>
      <p:sp>
        <p:nvSpPr>
          <p:cNvPr name="TextBox 19" id="19"/>
          <p:cNvSpPr txBox="true"/>
          <p:nvPr/>
        </p:nvSpPr>
        <p:spPr>
          <a:xfrm rot="0">
            <a:off x="1925690" y="6592851"/>
            <a:ext cx="4877173" cy="464820"/>
          </a:xfrm>
          <a:prstGeom prst="rect">
            <a:avLst/>
          </a:prstGeom>
        </p:spPr>
        <p:txBody>
          <a:bodyPr anchor="t" rtlCol="false" tIns="0" lIns="0" bIns="0" rIns="0">
            <a:spAutoFit/>
          </a:bodyPr>
          <a:lstStyle/>
          <a:p>
            <a:pPr algn="l">
              <a:lnSpc>
                <a:spcPts val="3779"/>
              </a:lnSpc>
            </a:pPr>
            <a:r>
              <a:rPr lang="en-US" sz="2699" b="true">
                <a:solidFill>
                  <a:srgbClr val="28232A"/>
                </a:solidFill>
                <a:latin typeface="Inter Bold"/>
                <a:ea typeface="Inter Bold"/>
                <a:cs typeface="Inter Bold"/>
                <a:sym typeface="Inter Bold"/>
              </a:rPr>
              <a:t>Ineffective Digital Presence</a:t>
            </a:r>
          </a:p>
        </p:txBody>
      </p:sp>
      <p:sp>
        <p:nvSpPr>
          <p:cNvPr name="TextBox 20" id="20"/>
          <p:cNvSpPr txBox="true"/>
          <p:nvPr/>
        </p:nvSpPr>
        <p:spPr>
          <a:xfrm rot="0">
            <a:off x="10676240" y="6592851"/>
            <a:ext cx="6724626" cy="464820"/>
          </a:xfrm>
          <a:prstGeom prst="rect">
            <a:avLst/>
          </a:prstGeom>
        </p:spPr>
        <p:txBody>
          <a:bodyPr anchor="t" rtlCol="false" tIns="0" lIns="0" bIns="0" rIns="0">
            <a:spAutoFit/>
          </a:bodyPr>
          <a:lstStyle/>
          <a:p>
            <a:pPr algn="l">
              <a:lnSpc>
                <a:spcPts val="3779"/>
              </a:lnSpc>
            </a:pPr>
            <a:r>
              <a:rPr lang="en-US" sz="2699" b="true">
                <a:solidFill>
                  <a:srgbClr val="28232A"/>
                </a:solidFill>
                <a:latin typeface="Inter Bold"/>
                <a:ea typeface="Inter Bold"/>
                <a:cs typeface="Inter Bold"/>
                <a:sym typeface="Inter Bold"/>
              </a:rPr>
              <a:t>Lack of Targeted Lead Generation</a:t>
            </a:r>
          </a:p>
        </p:txBody>
      </p:sp>
      <p:sp>
        <p:nvSpPr>
          <p:cNvPr name="TextBox 21" id="21"/>
          <p:cNvSpPr txBox="true"/>
          <p:nvPr/>
        </p:nvSpPr>
        <p:spPr>
          <a:xfrm rot="0">
            <a:off x="1925690" y="3598164"/>
            <a:ext cx="6724626" cy="2303145"/>
          </a:xfrm>
          <a:prstGeom prst="rect">
            <a:avLst/>
          </a:prstGeom>
        </p:spPr>
        <p:txBody>
          <a:bodyPr anchor="t" rtlCol="false" tIns="0" lIns="0" bIns="0" rIns="0">
            <a:spAutoFit/>
          </a:bodyPr>
          <a:lstStyle/>
          <a:p>
            <a:pPr algn="just" marL="0" indent="0" lvl="0">
              <a:lnSpc>
                <a:spcPts val="3720"/>
              </a:lnSpc>
            </a:pPr>
            <a:r>
              <a:rPr lang="en-US" sz="2400">
                <a:solidFill>
                  <a:srgbClr val="28232A"/>
                </a:solidFill>
                <a:latin typeface="Open Sans"/>
                <a:ea typeface="Open Sans"/>
                <a:cs typeface="Open Sans"/>
                <a:sym typeface="Open Sans"/>
              </a:rPr>
              <a:t>Many businesses struggle with gaining visibility in a saturated market. Our solution involves a comprehensive analysis of your brand, audience, and competitors, leading to the development of a strategic branding.</a:t>
            </a:r>
          </a:p>
        </p:txBody>
      </p:sp>
      <p:sp>
        <p:nvSpPr>
          <p:cNvPr name="TextBox 22" id="22"/>
          <p:cNvSpPr txBox="true"/>
          <p:nvPr/>
        </p:nvSpPr>
        <p:spPr>
          <a:xfrm rot="0">
            <a:off x="1925690" y="7208103"/>
            <a:ext cx="6724626" cy="2303145"/>
          </a:xfrm>
          <a:prstGeom prst="rect">
            <a:avLst/>
          </a:prstGeom>
        </p:spPr>
        <p:txBody>
          <a:bodyPr anchor="t" rtlCol="false" tIns="0" lIns="0" bIns="0" rIns="0">
            <a:spAutoFit/>
          </a:bodyPr>
          <a:lstStyle/>
          <a:p>
            <a:pPr algn="just" marL="0" indent="0" lvl="0">
              <a:lnSpc>
                <a:spcPts val="3720"/>
              </a:lnSpc>
            </a:pPr>
            <a:r>
              <a:rPr lang="en-US" sz="2400">
                <a:solidFill>
                  <a:srgbClr val="28232A"/>
                </a:solidFill>
                <a:latin typeface="Open Sans"/>
                <a:ea typeface="Open Sans"/>
                <a:cs typeface="Open Sans"/>
                <a:sym typeface="Open Sans"/>
              </a:rPr>
              <a:t>Weak online presence can hinder business growth. Our agency offers an integrated approach to digital marketing, covering SEO optimization, social media management, content marketing, and more.</a:t>
            </a:r>
          </a:p>
        </p:txBody>
      </p:sp>
      <p:sp>
        <p:nvSpPr>
          <p:cNvPr name="TextBox 23" id="23"/>
          <p:cNvSpPr txBox="true"/>
          <p:nvPr/>
        </p:nvSpPr>
        <p:spPr>
          <a:xfrm rot="0">
            <a:off x="10676240" y="7208103"/>
            <a:ext cx="6724626" cy="902970"/>
          </a:xfrm>
          <a:prstGeom prst="rect">
            <a:avLst/>
          </a:prstGeom>
        </p:spPr>
        <p:txBody>
          <a:bodyPr anchor="t" rtlCol="false" tIns="0" lIns="0" bIns="0" rIns="0">
            <a:spAutoFit/>
          </a:bodyPr>
          <a:lstStyle/>
          <a:p>
            <a:pPr algn="just" marL="0" indent="0" lvl="0">
              <a:lnSpc>
                <a:spcPts val="3720"/>
              </a:lnSpc>
            </a:pPr>
            <a:r>
              <a:rPr lang="en-US" sz="2400">
                <a:solidFill>
                  <a:srgbClr val="28232A"/>
                </a:solidFill>
                <a:latin typeface="Open Sans"/>
                <a:ea typeface="Open Sans"/>
                <a:cs typeface="Open Sans"/>
                <a:sym typeface="Open Sans"/>
              </a:rPr>
              <a:t>Many businesses struggle with generating quality leads that convert into customers. </a:t>
            </a:r>
          </a:p>
        </p:txBody>
      </p:sp>
      <p:sp>
        <p:nvSpPr>
          <p:cNvPr name="Freeform 24" id="24"/>
          <p:cNvSpPr/>
          <p:nvPr/>
        </p:nvSpPr>
        <p:spPr>
          <a:xfrm flipH="false" flipV="false" rot="0">
            <a:off x="14368424" y="8912343"/>
            <a:ext cx="3689635" cy="1054181"/>
          </a:xfrm>
          <a:custGeom>
            <a:avLst/>
            <a:gdLst/>
            <a:ahLst/>
            <a:cxnLst/>
            <a:rect r="r" b="b" t="t" l="l"/>
            <a:pathLst>
              <a:path h="1054181" w="3689635">
                <a:moveTo>
                  <a:pt x="0" y="0"/>
                </a:moveTo>
                <a:lnTo>
                  <a:pt x="3689635" y="0"/>
                </a:lnTo>
                <a:lnTo>
                  <a:pt x="3689635" y="1054182"/>
                </a:lnTo>
                <a:lnTo>
                  <a:pt x="0" y="1054182"/>
                </a:lnTo>
                <a:lnTo>
                  <a:pt x="0" y="0"/>
                </a:lnTo>
                <a:close/>
              </a:path>
            </a:pathLst>
          </a:custGeom>
          <a:blipFill>
            <a:blip r:embed="rId3"/>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86411" y="2105463"/>
            <a:ext cx="7956703" cy="7956703"/>
          </a:xfrm>
          <a:prstGeom prst="rect">
            <a:avLst/>
          </a:prstGeom>
        </p:spPr>
      </p:pic>
      <p:grpSp>
        <p:nvGrpSpPr>
          <p:cNvPr name="Group 3" id="3"/>
          <p:cNvGrpSpPr/>
          <p:nvPr/>
        </p:nvGrpSpPr>
        <p:grpSpPr>
          <a:xfrm rot="0">
            <a:off x="8510867" y="457494"/>
            <a:ext cx="9777133" cy="1495425"/>
            <a:chOff x="0" y="0"/>
            <a:chExt cx="2575047" cy="393857"/>
          </a:xfrm>
        </p:grpSpPr>
        <p:sp>
          <p:nvSpPr>
            <p:cNvPr name="Freeform 4" id="4"/>
            <p:cNvSpPr/>
            <p:nvPr/>
          </p:nvSpPr>
          <p:spPr>
            <a:xfrm flipH="false" flipV="false" rot="0">
              <a:off x="0" y="0"/>
              <a:ext cx="2575047" cy="393857"/>
            </a:xfrm>
            <a:custGeom>
              <a:avLst/>
              <a:gdLst/>
              <a:ahLst/>
              <a:cxnLst/>
              <a:rect r="r" b="b" t="t" l="l"/>
              <a:pathLst>
                <a:path h="393857" w="2575047">
                  <a:moveTo>
                    <a:pt x="0" y="0"/>
                  </a:moveTo>
                  <a:lnTo>
                    <a:pt x="2575047" y="0"/>
                  </a:lnTo>
                  <a:lnTo>
                    <a:pt x="2575047" y="393857"/>
                  </a:lnTo>
                  <a:lnTo>
                    <a:pt x="0" y="393857"/>
                  </a:lnTo>
                  <a:close/>
                </a:path>
              </a:pathLst>
            </a:custGeom>
            <a:solidFill>
              <a:srgbClr val="AC213D"/>
            </a:solidFill>
          </p:spPr>
        </p:sp>
        <p:sp>
          <p:nvSpPr>
            <p:cNvPr name="TextBox 5" id="5"/>
            <p:cNvSpPr txBox="true"/>
            <p:nvPr/>
          </p:nvSpPr>
          <p:spPr>
            <a:xfrm>
              <a:off x="0" y="-47625"/>
              <a:ext cx="2575047" cy="441482"/>
            </a:xfrm>
            <a:prstGeom prst="rect">
              <a:avLst/>
            </a:prstGeom>
          </p:spPr>
          <p:txBody>
            <a:bodyPr anchor="ctr" rtlCol="false" tIns="50800" lIns="50800" bIns="50800" rIns="50800"/>
            <a:lstStyle/>
            <a:p>
              <a:pPr algn="ctr">
                <a:lnSpc>
                  <a:spcPts val="2479"/>
                </a:lnSpc>
              </a:pPr>
            </a:p>
          </p:txBody>
        </p:sp>
      </p:grpSp>
      <p:graphicFrame>
        <p:nvGraphicFramePr>
          <p:cNvPr name="Table 6" id="6"/>
          <p:cNvGraphicFramePr>
            <a:graphicFrameLocks noGrp="true"/>
          </p:cNvGraphicFramePr>
          <p:nvPr/>
        </p:nvGraphicFramePr>
        <p:xfrm>
          <a:off x="8510867" y="5627208"/>
          <a:ext cx="8748433" cy="3771900"/>
        </p:xfrm>
        <a:graphic>
          <a:graphicData uri="http://schemas.openxmlformats.org/drawingml/2006/table">
            <a:tbl>
              <a:tblPr/>
              <a:tblGrid>
                <a:gridCol w="2469812"/>
                <a:gridCol w="6278621"/>
              </a:tblGrid>
              <a:tr h="1885950">
                <a:tc>
                  <a:txBody>
                    <a:bodyPr anchor="t" rtlCol="false"/>
                    <a:lstStyle/>
                    <a:p>
                      <a:pPr algn="ctr">
                        <a:lnSpc>
                          <a:spcPts val="8400"/>
                        </a:lnSpc>
                        <a:defRPr/>
                      </a:pPr>
                      <a:r>
                        <a:rPr lang="en-US" b="true" sz="6000">
                          <a:solidFill>
                            <a:srgbClr val="FFFFFF"/>
                          </a:solidFill>
                          <a:latin typeface="Inter Bold"/>
                          <a:ea typeface="Inter Bold"/>
                          <a:cs typeface="Inter Bold"/>
                          <a:sym typeface="Inter Bold"/>
                        </a:rPr>
                        <a:t>90%</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AC213D"/>
                    </a:solidFill>
                  </a:tcPr>
                </a:tc>
                <a:tc>
                  <a:txBody>
                    <a:bodyPr anchor="t" rtlCol="false"/>
                    <a:lstStyle/>
                    <a:p>
                      <a:pPr algn="l">
                        <a:lnSpc>
                          <a:spcPts val="3359"/>
                        </a:lnSpc>
                        <a:defRPr/>
                      </a:pPr>
                      <a:r>
                        <a:rPr lang="en-US" sz="2399" b="true">
                          <a:solidFill>
                            <a:srgbClr val="28232A"/>
                          </a:solidFill>
                          <a:latin typeface="Open Sans Semi-Bold"/>
                          <a:ea typeface="Open Sans Semi-Bold"/>
                          <a:cs typeface="Open Sans Semi-Bold"/>
                          <a:sym typeface="Open Sans Semi-Bold"/>
                        </a:rPr>
                        <a:t>Our client loyalty speaks volumes as evidenced by a robust repeat order rate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885950">
                <a:tc>
                  <a:txBody>
                    <a:bodyPr anchor="t" rtlCol="false"/>
                    <a:lstStyle/>
                    <a:p>
                      <a:pPr algn="ctr">
                        <a:lnSpc>
                          <a:spcPts val="8400"/>
                        </a:lnSpc>
                        <a:defRPr/>
                      </a:pPr>
                      <a:r>
                        <a:rPr lang="en-US" b="true" sz="6000">
                          <a:solidFill>
                            <a:srgbClr val="28232A"/>
                          </a:solidFill>
                          <a:latin typeface="Inter Bold"/>
                          <a:ea typeface="Inter Bold"/>
                          <a:cs typeface="Inter Bold"/>
                          <a:sym typeface="Inter Bold"/>
                        </a:rPr>
                        <a:t>99%</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9D9EA8"/>
                    </a:solidFill>
                  </a:tcPr>
                </a:tc>
                <a:tc>
                  <a:txBody>
                    <a:bodyPr anchor="t" rtlCol="false"/>
                    <a:lstStyle/>
                    <a:p>
                      <a:pPr algn="l">
                        <a:lnSpc>
                          <a:spcPts val="3359"/>
                        </a:lnSpc>
                        <a:defRPr/>
                      </a:pPr>
                      <a:r>
                        <a:rPr lang="en-US" sz="2399" b="true">
                          <a:solidFill>
                            <a:srgbClr val="28232A"/>
                          </a:solidFill>
                          <a:latin typeface="Open Sans Semi-Bold"/>
                          <a:ea typeface="Open Sans Semi-Bold"/>
                          <a:cs typeface="Open Sans Semi-Bold"/>
                          <a:sym typeface="Open Sans Semi-Bold"/>
                        </a:rPr>
                        <a:t>Our paramount focus on client satisfaction is the bedrock of our agency's success.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7" id="7"/>
          <p:cNvSpPr txBox="true"/>
          <p:nvPr/>
        </p:nvSpPr>
        <p:spPr>
          <a:xfrm rot="0">
            <a:off x="839945" y="552744"/>
            <a:ext cx="7670922" cy="994410"/>
          </a:xfrm>
          <a:prstGeom prst="rect">
            <a:avLst/>
          </a:prstGeom>
        </p:spPr>
        <p:txBody>
          <a:bodyPr anchor="t" rtlCol="false" tIns="0" lIns="0" bIns="0" rIns="0">
            <a:spAutoFit/>
          </a:bodyPr>
          <a:lstStyle/>
          <a:p>
            <a:pPr algn="l">
              <a:lnSpc>
                <a:spcPts val="7560"/>
              </a:lnSpc>
            </a:pPr>
            <a:r>
              <a:rPr lang="en-US" sz="7200" b="true">
                <a:solidFill>
                  <a:srgbClr val="28232A"/>
                </a:solidFill>
                <a:latin typeface="Inter Bold"/>
                <a:ea typeface="Inter Bold"/>
                <a:cs typeface="Inter Bold"/>
                <a:sym typeface="Inter Bold"/>
              </a:rPr>
              <a:t>ADDITIONAL</a:t>
            </a:r>
          </a:p>
        </p:txBody>
      </p:sp>
      <p:sp>
        <p:nvSpPr>
          <p:cNvPr name="TextBox 8" id="8"/>
          <p:cNvSpPr txBox="true"/>
          <p:nvPr/>
        </p:nvSpPr>
        <p:spPr>
          <a:xfrm rot="0">
            <a:off x="849470" y="1556679"/>
            <a:ext cx="7661397" cy="396240"/>
          </a:xfrm>
          <a:prstGeom prst="rect">
            <a:avLst/>
          </a:prstGeom>
        </p:spPr>
        <p:txBody>
          <a:bodyPr anchor="t" rtlCol="false" tIns="0" lIns="0" bIns="0" rIns="0">
            <a:spAutoFit/>
          </a:bodyPr>
          <a:lstStyle/>
          <a:p>
            <a:pPr algn="l" marL="0" indent="0" lvl="0">
              <a:lnSpc>
                <a:spcPts val="3359"/>
              </a:lnSpc>
            </a:pPr>
            <a:r>
              <a:rPr lang="en-US" b="true" sz="2400" spc="177">
                <a:solidFill>
                  <a:srgbClr val="28232A"/>
                </a:solidFill>
                <a:latin typeface="Open Sans Bold"/>
                <a:ea typeface="Open Sans Bold"/>
                <a:cs typeface="Open Sans Bold"/>
                <a:sym typeface="Open Sans Bold"/>
              </a:rPr>
              <a:t>SLIDES FOR USE</a:t>
            </a:r>
          </a:p>
        </p:txBody>
      </p:sp>
      <p:sp>
        <p:nvSpPr>
          <p:cNvPr name="TextBox 9" id="9"/>
          <p:cNvSpPr txBox="true"/>
          <p:nvPr/>
        </p:nvSpPr>
        <p:spPr>
          <a:xfrm rot="0">
            <a:off x="1568626" y="5302897"/>
            <a:ext cx="5192273" cy="389255"/>
          </a:xfrm>
          <a:prstGeom prst="rect">
            <a:avLst/>
          </a:prstGeom>
        </p:spPr>
        <p:txBody>
          <a:bodyPr anchor="t" rtlCol="false" tIns="0" lIns="0" bIns="0" rIns="0">
            <a:spAutoFit/>
          </a:bodyPr>
          <a:lstStyle/>
          <a:p>
            <a:pPr algn="ctr" marL="0" indent="0" lvl="0">
              <a:lnSpc>
                <a:spcPts val="3220"/>
              </a:lnSpc>
            </a:pPr>
            <a:r>
              <a:rPr lang="en-US" b="true" sz="2300" spc="170">
                <a:solidFill>
                  <a:srgbClr val="28232A"/>
                </a:solidFill>
                <a:latin typeface="Open Sans Bold"/>
                <a:ea typeface="Open Sans Bold"/>
                <a:cs typeface="Open Sans Bold"/>
                <a:sym typeface="Open Sans Bold"/>
              </a:rPr>
              <a:t>CLIENT’S REPEAT ORDER</a:t>
            </a:r>
          </a:p>
        </p:txBody>
      </p:sp>
      <p:sp>
        <p:nvSpPr>
          <p:cNvPr name="TextBox 10" id="10"/>
          <p:cNvSpPr txBox="true"/>
          <p:nvPr/>
        </p:nvSpPr>
        <p:spPr>
          <a:xfrm rot="0">
            <a:off x="1799441" y="5835027"/>
            <a:ext cx="4730644" cy="1371594"/>
          </a:xfrm>
          <a:prstGeom prst="rect">
            <a:avLst/>
          </a:prstGeom>
        </p:spPr>
        <p:txBody>
          <a:bodyPr anchor="t" rtlCol="false" tIns="0" lIns="0" bIns="0" rIns="0">
            <a:spAutoFit/>
          </a:bodyPr>
          <a:lstStyle/>
          <a:p>
            <a:pPr algn="ctr">
              <a:lnSpc>
                <a:spcPts val="10499"/>
              </a:lnSpc>
            </a:pPr>
            <a:r>
              <a:rPr lang="en-US" b="true" sz="9999">
                <a:solidFill>
                  <a:srgbClr val="28232A"/>
                </a:solidFill>
                <a:latin typeface="Inter Heavy"/>
                <a:ea typeface="Inter Heavy"/>
                <a:cs typeface="Inter Heavy"/>
                <a:sym typeface="Inter Heavy"/>
              </a:rPr>
              <a:t>90%</a:t>
            </a:r>
          </a:p>
        </p:txBody>
      </p:sp>
      <p:sp>
        <p:nvSpPr>
          <p:cNvPr name="TextBox 11" id="11"/>
          <p:cNvSpPr txBox="true"/>
          <p:nvPr/>
        </p:nvSpPr>
        <p:spPr>
          <a:xfrm rot="0">
            <a:off x="8510867" y="2663747"/>
            <a:ext cx="8748433" cy="2524125"/>
          </a:xfrm>
          <a:prstGeom prst="rect">
            <a:avLst/>
          </a:prstGeom>
        </p:spPr>
        <p:txBody>
          <a:bodyPr anchor="t" rtlCol="false" tIns="0" lIns="0" bIns="0" rIns="0">
            <a:spAutoFit/>
          </a:bodyPr>
          <a:lstStyle/>
          <a:p>
            <a:pPr algn="just" marL="0" indent="0" lvl="0">
              <a:lnSpc>
                <a:spcPts val="4079"/>
              </a:lnSpc>
            </a:pPr>
            <a:r>
              <a:rPr lang="en-US" sz="2400">
                <a:solidFill>
                  <a:srgbClr val="28232A"/>
                </a:solidFill>
                <a:latin typeface="Open Sans"/>
                <a:ea typeface="Open Sans"/>
                <a:cs typeface="Open Sans"/>
                <a:sym typeface="Open Sans"/>
              </a:rPr>
              <a:t>At the heart of our success lies the unwavering satisfaction of our clients. We take pride in fostering lasting partnerships, consistently exceeding expectations, and delivering results that not only meet but surpass the unique objectives of each client we serve.</a:t>
            </a:r>
          </a:p>
        </p:txBody>
      </p:sp>
      <p:sp>
        <p:nvSpPr>
          <p:cNvPr name="Freeform 12" id="12"/>
          <p:cNvSpPr/>
          <p:nvPr/>
        </p:nvSpPr>
        <p:spPr>
          <a:xfrm flipH="false" flipV="false" rot="0">
            <a:off x="14130488" y="698948"/>
            <a:ext cx="3762153" cy="1074901"/>
          </a:xfrm>
          <a:custGeom>
            <a:avLst/>
            <a:gdLst/>
            <a:ahLst/>
            <a:cxnLst/>
            <a:rect r="r" b="b" t="t" l="l"/>
            <a:pathLst>
              <a:path h="1074901" w="3762153">
                <a:moveTo>
                  <a:pt x="0" y="0"/>
                </a:moveTo>
                <a:lnTo>
                  <a:pt x="3762153" y="0"/>
                </a:lnTo>
                <a:lnTo>
                  <a:pt x="3762153" y="1074901"/>
                </a:lnTo>
                <a:lnTo>
                  <a:pt x="0" y="1074901"/>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DAGbvU8S7yA</dc:identifier>
  <dcterms:modified xsi:type="dcterms:W3CDTF">2011-08-01T06:04:30Z</dcterms:modified>
  <cp:revision>1</cp:revision>
  <dc:title>PERC 2025 Slide Deck Template</dc:title>
</cp:coreProperties>
</file>